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7" r:id="rId3"/>
    <p:sldId id="278" r:id="rId4"/>
    <p:sldId id="279" r:id="rId5"/>
    <p:sldId id="292" r:id="rId6"/>
    <p:sldId id="302" r:id="rId7"/>
    <p:sldId id="299" r:id="rId8"/>
    <p:sldId id="280" r:id="rId9"/>
    <p:sldId id="289" r:id="rId10"/>
    <p:sldId id="290" r:id="rId11"/>
    <p:sldId id="294" r:id="rId12"/>
    <p:sldId id="293" r:id="rId13"/>
    <p:sldId id="281" r:id="rId14"/>
    <p:sldId id="305" r:id="rId15"/>
    <p:sldId id="306" r:id="rId16"/>
    <p:sldId id="308" r:id="rId17"/>
    <p:sldId id="307" r:id="rId18"/>
    <p:sldId id="309" r:id="rId19"/>
    <p:sldId id="282" r:id="rId20"/>
    <p:sldId id="295" r:id="rId21"/>
    <p:sldId id="296" r:id="rId22"/>
    <p:sldId id="311" r:id="rId23"/>
    <p:sldId id="310" r:id="rId24"/>
    <p:sldId id="298" r:id="rId25"/>
    <p:sldId id="283" r:id="rId26"/>
    <p:sldId id="284" r:id="rId27"/>
    <p:sldId id="285" r:id="rId28"/>
    <p:sldId id="286" r:id="rId29"/>
    <p:sldId id="287" r:id="rId30"/>
    <p:sldId id="288" r:id="rId31"/>
    <p:sldId id="301" r:id="rId32"/>
    <p:sldId id="304" r:id="rId33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973137B4-3740-4DFC-9B1A-1265906D84F1}" type="datetimeFigureOut">
              <a:rPr lang="en-US" smtClean="0"/>
              <a:t>23 Oct 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F916B844-9642-4580-BC68-40389238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 smtClean="0"/>
          </a:p>
          <a:p>
            <a:pPr defTabSz="912951">
              <a:defRPr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3562A-53FD-4652-A318-AA2F6FCF8F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4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0137D-35D1-414C-87D7-7DF247CB33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0137D-35D1-414C-87D7-7DF247CB33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3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20A2-B268-4E56-8857-142EEBF8ACB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5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20A2-B268-4E56-8857-142EEBF8ACB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5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67425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9" descr="OH-TECH_Logo_Horizo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6297613"/>
            <a:ext cx="29924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23850" y="6264275"/>
            <a:ext cx="2747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i="1" smtClean="0">
                <a:solidFill>
                  <a:srgbClr val="BB0000"/>
                </a:solidFill>
              </a:rPr>
              <a:t>www.oh-tech.org</a:t>
            </a:r>
          </a:p>
        </p:txBody>
      </p:sp>
      <p:pic>
        <p:nvPicPr>
          <p:cNvPr id="9" name="Picture 12" descr="OH-TECH_Supporting_Brands_text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200" y="-255588"/>
            <a:ext cx="10437813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26230" y="2949532"/>
            <a:ext cx="7491542" cy="761576"/>
          </a:xfrm>
        </p:spPr>
        <p:txBody>
          <a:bodyPr/>
          <a:lstStyle>
            <a:lvl1pPr algn="l">
              <a:defRPr baseline="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26230" y="3728098"/>
            <a:ext cx="6400800" cy="1358900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000" i="1" baseline="0">
                <a:solidFill>
                  <a:srgbClr val="BB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9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67425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9" descr="OH-TECH_Logo_Horizo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6297613"/>
            <a:ext cx="29924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23850" y="6264275"/>
            <a:ext cx="2747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i="1" smtClean="0">
                <a:solidFill>
                  <a:srgbClr val="BB0000"/>
                </a:solidFill>
              </a:rPr>
              <a:t>www.oh-tech.org</a:t>
            </a:r>
          </a:p>
        </p:txBody>
      </p:sp>
      <p:pic>
        <p:nvPicPr>
          <p:cNvPr id="7" name="Picture 12" descr="OH-TECH_Supporting_Brands_text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163" y="1220788"/>
            <a:ext cx="8331201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4693478"/>
            <a:ext cx="7772400" cy="1075497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2800" b="0" i="0" u="none" cap="none" baseline="0">
                <a:solidFill>
                  <a:srgbClr val="BB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98543"/>
            <a:ext cx="7772400" cy="673389"/>
          </a:xfrm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000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13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>
            <a:lvl1pPr>
              <a:defRPr b="0">
                <a:solidFill>
                  <a:srgbClr val="BB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6558"/>
          </a:xfrm>
          <a:ln>
            <a:noFill/>
          </a:ln>
        </p:spPr>
        <p:txBody>
          <a:bodyPr wrap="square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 sz="2000">
                <a:ln>
                  <a:noFill/>
                </a:ln>
              </a:defRPr>
            </a:lvl3pPr>
            <a:lvl4pPr>
              <a:defRPr sz="1800">
                <a:ln>
                  <a:noFill/>
                </a:ln>
              </a:defRPr>
            </a:lvl4pPr>
            <a:lvl5pPr>
              <a:defRPr sz="1600">
                <a:ln>
                  <a:noFill/>
                </a:ln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2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0">
                <a:ln>
                  <a:noFill/>
                </a:ln>
                <a:solidFill>
                  <a:srgbClr val="C309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21592"/>
          </a:xfrm>
          <a:ln>
            <a:noFill/>
          </a:ln>
        </p:spPr>
        <p:txBody>
          <a:bodyPr>
            <a:noAutofit/>
          </a:bodyPr>
          <a:lstStyle>
            <a:lvl1pPr>
              <a:defRPr sz="2400">
                <a:ln>
                  <a:noFill/>
                </a:ln>
              </a:defRPr>
            </a:lvl1pPr>
            <a:lvl2pPr>
              <a:defRPr sz="2400">
                <a:ln>
                  <a:noFill/>
                </a:ln>
              </a:defRPr>
            </a:lvl2pPr>
            <a:lvl3pPr>
              <a:defRPr sz="2000">
                <a:ln>
                  <a:noFill/>
                </a:ln>
              </a:defRPr>
            </a:lvl3pPr>
            <a:lvl4pPr>
              <a:defRPr sz="1800">
                <a:ln>
                  <a:noFill/>
                </a:ln>
              </a:defRPr>
            </a:lvl4pPr>
            <a:lvl5pPr>
              <a:defRPr sz="1600">
                <a:ln>
                  <a:noFill/>
                </a:ln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1593"/>
          </a:xfrm>
          <a:ln>
            <a:noFill/>
          </a:ln>
        </p:spPr>
        <p:txBody>
          <a:bodyPr>
            <a:noAutofit/>
          </a:bodyPr>
          <a:lstStyle>
            <a:lvl1pPr>
              <a:defRPr sz="2400">
                <a:ln>
                  <a:noFill/>
                </a:ln>
              </a:defRPr>
            </a:lvl1pPr>
            <a:lvl2pPr>
              <a:defRPr sz="2200">
                <a:ln>
                  <a:noFill/>
                </a:ln>
              </a:defRPr>
            </a:lvl2pPr>
            <a:lvl3pPr>
              <a:defRPr sz="2000">
                <a:ln>
                  <a:noFill/>
                </a:ln>
              </a:defRPr>
            </a:lvl3pPr>
            <a:lvl4pPr>
              <a:defRPr sz="1800">
                <a:ln>
                  <a:noFill/>
                </a:ln>
              </a:defRPr>
            </a:lvl4pPr>
            <a:lvl5pPr>
              <a:defRPr sz="1600">
                <a:ln>
                  <a:noFill/>
                </a:ln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9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69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64316"/>
            <a:ext cx="5486400" cy="566738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2000" b="0">
                <a:solidFill>
                  <a:srgbClr val="C309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5983" y="612775"/>
            <a:ext cx="5486400" cy="41148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47019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3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67425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9" descr="OH-TECH_Logo_Horizo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6297613"/>
            <a:ext cx="29924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23850" y="6264275"/>
            <a:ext cx="2747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i="1" smtClean="0">
                <a:solidFill>
                  <a:srgbClr val="BB0000"/>
                </a:solidFill>
              </a:rPr>
              <a:t>www.oh-tech.org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89422" y="770676"/>
            <a:ext cx="5486400" cy="566738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C309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89422" y="1703723"/>
            <a:ext cx="5486400" cy="161317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00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B39C4-D00B-435E-B181-E672A59F1CC9}" type="datetimeFigureOut">
              <a:rPr lang="en-US" smtClean="0"/>
              <a:t>23 Oct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1F60E7-2A4B-4F0C-8299-6355F461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3050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TextBox 8"/>
          <p:cNvSpPr txBox="1">
            <a:spLocks noChangeArrowheads="1"/>
          </p:cNvSpPr>
          <p:nvPr/>
        </p:nvSpPr>
        <p:spPr bwMode="auto">
          <a:xfrm>
            <a:off x="4029075" y="6332538"/>
            <a:ext cx="106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000" smtClean="0">
                <a:solidFill>
                  <a:srgbClr val="949594"/>
                </a:solidFill>
                <a:latin typeface="Univers LT Std 55" charset="0"/>
                <a:cs typeface="Univers LT Std 55" charset="0"/>
              </a:rPr>
              <a:t>Slide </a:t>
            </a:r>
            <a:fld id="{B7705ABF-E641-E647-8E8B-65DCDC2D4D63}" type="slidenum">
              <a:rPr lang="en-US" sz="1000" smtClean="0">
                <a:solidFill>
                  <a:srgbClr val="949594"/>
                </a:solidFill>
                <a:latin typeface="Univers LT Std 55" charset="0"/>
                <a:cs typeface="Univers LT Std 55" charset="0"/>
              </a:rPr>
              <a:pPr algn="ctr">
                <a:defRPr/>
              </a:pPr>
              <a:t>‹#›</a:t>
            </a:fld>
            <a:endParaRPr lang="en-US" sz="1000" smtClean="0">
              <a:solidFill>
                <a:srgbClr val="949594"/>
              </a:solidFill>
              <a:latin typeface="Univers LT Std 55" charset="0"/>
              <a:cs typeface="Univers LT Std 55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65100"/>
            <a:ext cx="9144000" cy="58946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6200000" scaled="0"/>
            <a:tileRect/>
          </a:gra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15" descr="OH-TECH_Logo_Horizona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6297613"/>
            <a:ext cx="29924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3"/>
          <p:cNvSpPr txBox="1">
            <a:spLocks noChangeArrowheads="1"/>
          </p:cNvSpPr>
          <p:nvPr/>
        </p:nvSpPr>
        <p:spPr bwMode="auto">
          <a:xfrm>
            <a:off x="323850" y="6264275"/>
            <a:ext cx="2747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i="1" smtClean="0">
                <a:solidFill>
                  <a:srgbClr val="BB0000"/>
                </a:solidFill>
              </a:rPr>
              <a:t>www.oh-tech.org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55051B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ommon.org/participants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kta.com/" TargetMode="External"/><Relationship Id="rId3" Type="http://schemas.openxmlformats.org/officeDocument/2006/relationships/hyperlink" Target="http://msdn.microsoft.com/en-us/library/bb897402.aspx" TargetMode="External"/><Relationship Id="rId7" Type="http://schemas.openxmlformats.org/officeDocument/2006/relationships/hyperlink" Target="https://stormpath.com/" TargetMode="External"/><Relationship Id="rId2" Type="http://schemas.openxmlformats.org/officeDocument/2006/relationships/hyperlink" Target="https://shibboleth.ne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irrusidentity.com/" TargetMode="External"/><Relationship Id="rId5" Type="http://schemas.openxmlformats.org/officeDocument/2006/relationships/hyperlink" Target="http://www.fischerinternational.com/" TargetMode="External"/><Relationship Id="rId4" Type="http://schemas.openxmlformats.org/officeDocument/2006/relationships/hyperlink" Target="https://simplesamlphp.org/" TargetMode="External"/><Relationship Id="rId9" Type="http://schemas.openxmlformats.org/officeDocument/2006/relationships/hyperlink" Target="https://spaces.internet2.edu/display/altidp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Federated Identity &amp; Authentication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22, 2014</a:t>
            </a:r>
            <a:endParaRPr lang="en-US" dirty="0"/>
          </a:p>
        </p:txBody>
      </p:sp>
      <p:pic>
        <p:nvPicPr>
          <p:cNvPr id="1026" name="Picture 2" descr="https://oar.net/sites/oar.net/files/images/OARnet_OH-TE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2743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ohiolink.edu/sites/ohiolink.edu/files/imce/OhioLINK_OH-T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29149"/>
            <a:ext cx="27432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85800"/>
            <a:ext cx="1079993" cy="91475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52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47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Identity Crisis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Multiple logins</a:t>
            </a:r>
            <a:r>
              <a:rPr lang="en-US" dirty="0">
                <a:solidFill>
                  <a:schemeClr val="tx1"/>
                </a:solidFill>
              </a:rPr>
              <a:t>, multiple passwords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/>
              <a:t>				</a:t>
            </a:r>
            <a:r>
              <a:rPr lang="en-US" b="1" dirty="0" smtClean="0">
                <a:solidFill>
                  <a:schemeClr val="accent6"/>
                </a:solidFill>
              </a:rPr>
              <a:t>Lack </a:t>
            </a:r>
            <a:r>
              <a:rPr lang="en-US" b="1" dirty="0">
                <a:solidFill>
                  <a:schemeClr val="accent6"/>
                </a:solidFill>
              </a:rPr>
              <a:t>of access </a:t>
            </a:r>
            <a:r>
              <a:rPr lang="en-US" dirty="0">
                <a:solidFill>
                  <a:schemeClr val="accent6"/>
                </a:solidFill>
              </a:rPr>
              <a:t>to applications and services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	</a:t>
            </a:r>
            <a:r>
              <a:rPr lang="en-US" b="1" dirty="0">
                <a:solidFill>
                  <a:schemeClr val="accent1"/>
                </a:solidFill>
              </a:rPr>
              <a:t>P</a:t>
            </a:r>
            <a:r>
              <a:rPr lang="en-US" b="1" dirty="0" smtClean="0">
                <a:solidFill>
                  <a:schemeClr val="accent1"/>
                </a:solidFill>
              </a:rPr>
              <a:t>rivacy breaches, fraud, theft </a:t>
            </a:r>
            <a:r>
              <a:rPr lang="en-US" dirty="0" smtClean="0">
                <a:solidFill>
                  <a:schemeClr val="accent1"/>
                </a:solidFill>
              </a:rPr>
              <a:t>and</a:t>
            </a:r>
            <a:r>
              <a:rPr lang="en-US" b="1" dirty="0" smtClean="0">
                <a:solidFill>
                  <a:schemeClr val="accent1"/>
                </a:solidFill>
              </a:rPr>
              <a:t> noncompliance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/>
              <a:t>			</a:t>
            </a:r>
            <a:r>
              <a:rPr lang="en-US" b="1" dirty="0" smtClean="0">
                <a:solidFill>
                  <a:schemeClr val="accent2"/>
                </a:solidFill>
              </a:rPr>
              <a:t>Lack </a:t>
            </a:r>
            <a:r>
              <a:rPr lang="en-US" b="1" dirty="0">
                <a:solidFill>
                  <a:schemeClr val="accent2"/>
                </a:solidFill>
              </a:rPr>
              <a:t>of trust</a:t>
            </a:r>
            <a:r>
              <a:rPr lang="en-US" dirty="0">
                <a:solidFill>
                  <a:schemeClr val="accent2"/>
                </a:solidFill>
              </a:rPr>
              <a:t> in identity and privacy claims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chemeClr val="accent3"/>
                </a:solidFill>
              </a:rPr>
              <a:t>Disconnected silos </a:t>
            </a:r>
            <a:r>
              <a:rPr lang="en-US" dirty="0">
                <a:solidFill>
                  <a:schemeClr val="accent3"/>
                </a:solidFill>
              </a:rPr>
              <a:t>of information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								Duplicated </a:t>
            </a:r>
            <a:r>
              <a:rPr lang="en-US" b="1" dirty="0"/>
              <a:t>effort and expense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593C63-C733-4503-BD44-9582B1A4D2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11128"/>
              </p:ext>
            </p:extLst>
          </p:nvPr>
        </p:nvGraphicFramePr>
        <p:xfrm>
          <a:off x="228600" y="561816"/>
          <a:ext cx="5181601" cy="6127018"/>
        </p:xfrm>
        <a:graphic>
          <a:graphicData uri="http://schemas.openxmlformats.org/drawingml/2006/table">
            <a:tbl>
              <a:tblPr/>
              <a:tblGrid>
                <a:gridCol w="944821"/>
                <a:gridCol w="706130"/>
                <a:gridCol w="706130"/>
                <a:gridCol w="706130"/>
                <a:gridCol w="706130"/>
                <a:gridCol w="706130"/>
                <a:gridCol w="706130"/>
              </a:tblGrid>
              <a:tr h="289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OH-TECH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Member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InCommon Member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InCommon Certs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InCommon </a:t>
                      </a:r>
                      <a:r>
                        <a:rPr lang="en-US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OhioLINK via SAML</a:t>
                      </a: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Eduroam Member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Eduroam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4267" marR="4267" marT="4267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Ashland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Bowling Green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Case Western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•</a:t>
                      </a: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Cedarville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•</a:t>
                      </a: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Cleveland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State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Columbus State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Denison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Eastern Gateway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Franklin 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Hebrew Union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John Carroll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Kent State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Kenyon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Lorain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County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Marietta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Miami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Oberlin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Ohio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Northern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Ohio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State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Ohio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University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Owens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Stark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State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 </a:t>
                      </a: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 Akron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 of Cincinnati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 of Dayton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 of Findlay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 of Mt Union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 of NW Ohio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 of Rio </a:t>
                      </a: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Grande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 of Toledo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Walsh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Wittenberg</a:t>
                      </a: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Wooster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Wright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State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67" marR="4267" marT="4267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267" marR="4267" marT="4267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267" marR="4267" marT="4267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1035425"/>
            <a:ext cx="3352800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KEY</a:t>
            </a:r>
          </a:p>
          <a:p>
            <a:r>
              <a:rPr lang="en-US" sz="1200" b="1" u="sng" dirty="0" smtClean="0"/>
              <a:t>InCommon</a:t>
            </a:r>
          </a:p>
          <a:p>
            <a:r>
              <a:rPr lang="en-US" sz="1200" b="1" dirty="0" smtClean="0"/>
              <a:t>Member</a:t>
            </a:r>
            <a:r>
              <a:rPr lang="en-US" sz="1200" dirty="0" smtClean="0"/>
              <a:t>: Vetted member in good standing</a:t>
            </a:r>
            <a:r>
              <a:rPr lang="en-US" sz="1200" i="1" dirty="0" smtClean="0"/>
              <a:t/>
            </a:r>
            <a:br>
              <a:rPr lang="en-US" sz="1200" i="1" dirty="0" smtClean="0"/>
            </a:br>
            <a:endParaRPr lang="en-US" sz="1200" i="1" dirty="0" smtClean="0"/>
          </a:p>
          <a:p>
            <a:r>
              <a:rPr lang="en-US" sz="1200" b="1" dirty="0" smtClean="0"/>
              <a:t>Certs</a:t>
            </a:r>
            <a:r>
              <a:rPr lang="en-US" sz="1200" dirty="0" smtClean="0"/>
              <a:t>: Subscribes to InCommon cert service</a:t>
            </a:r>
          </a:p>
          <a:p>
            <a:endParaRPr lang="en-US" sz="1200" b="1" dirty="0" smtClean="0"/>
          </a:p>
          <a:p>
            <a:r>
              <a:rPr lang="en-US" sz="1200" b="1" dirty="0" err="1" smtClean="0"/>
              <a:t>Auth</a:t>
            </a:r>
            <a:r>
              <a:rPr lang="en-US" sz="1200" dirty="0" smtClean="0"/>
              <a:t>: Operates an InCommon IDP</a:t>
            </a:r>
            <a:endParaRPr lang="en-US" sz="1200" i="1" dirty="0" smtClean="0"/>
          </a:p>
          <a:p>
            <a:endParaRPr lang="en-US" sz="1200" dirty="0" smtClean="0"/>
          </a:p>
          <a:p>
            <a:r>
              <a:rPr lang="en-US" sz="1200" b="1" u="sng" dirty="0" smtClean="0"/>
              <a:t>OhioLINK</a:t>
            </a:r>
            <a:r>
              <a:rPr lang="en-US" sz="1200" b="1" dirty="0" smtClean="0"/>
              <a:t> via SAML</a:t>
            </a:r>
            <a:r>
              <a:rPr lang="en-US" sz="1200" dirty="0" smtClean="0"/>
              <a:t>: Authenticates users to Library services through SAML</a:t>
            </a:r>
          </a:p>
          <a:p>
            <a:endParaRPr lang="en-US" sz="1200" b="1" u="sng" dirty="0" smtClean="0"/>
          </a:p>
          <a:p>
            <a:r>
              <a:rPr lang="en-US" sz="1200" b="1" u="sng" dirty="0" smtClean="0"/>
              <a:t>Eduroam</a:t>
            </a:r>
          </a:p>
          <a:p>
            <a:endParaRPr lang="en-US" sz="1200" b="1" u="sng" dirty="0" smtClean="0"/>
          </a:p>
          <a:p>
            <a:r>
              <a:rPr lang="en-US" sz="1200" b="1" dirty="0" smtClean="0"/>
              <a:t>Member</a:t>
            </a:r>
            <a:r>
              <a:rPr lang="en-US" sz="1200" dirty="0" smtClean="0"/>
              <a:t>: Listed by Eduroam: Initiated membership process or testing</a:t>
            </a:r>
            <a:endParaRPr lang="en-US" sz="1200" i="1" dirty="0" smtClean="0"/>
          </a:p>
          <a:p>
            <a:endParaRPr lang="en-US" sz="1200" b="1" dirty="0" smtClean="0"/>
          </a:p>
          <a:p>
            <a:r>
              <a:rPr lang="en-US" sz="1200" b="1" dirty="0" smtClean="0"/>
              <a:t>Active</a:t>
            </a:r>
            <a:r>
              <a:rPr lang="en-US" sz="1200" dirty="0" smtClean="0"/>
              <a:t>: Authenticating users to wireless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1867" y="91440"/>
            <a:ext cx="8229600" cy="457200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Ohio Federation Adoption 10/14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4579918"/>
            <a:ext cx="3276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Most Ohio InCommon members are buying certs, not authenticating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Most members authenticate to library services using legacy protocols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“Open” wireless is more common than Eduroam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36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Federation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don’t have the time to set it up / operate it</a:t>
            </a:r>
          </a:p>
          <a:p>
            <a:r>
              <a:rPr lang="en-US" dirty="0" smtClean="0"/>
              <a:t>We don’t have staff with the right expertise </a:t>
            </a:r>
          </a:p>
          <a:p>
            <a:r>
              <a:rPr lang="en-US" dirty="0"/>
              <a:t>I</a:t>
            </a:r>
            <a:r>
              <a:rPr lang="en-US" dirty="0" smtClean="0"/>
              <a:t>t costs too much</a:t>
            </a:r>
          </a:p>
          <a:p>
            <a:r>
              <a:rPr lang="en-US" dirty="0" smtClean="0"/>
              <a:t>We don’t have the right software tools</a:t>
            </a:r>
          </a:p>
          <a:p>
            <a:r>
              <a:rPr lang="en-US" dirty="0" smtClean="0"/>
              <a:t>It’s too complex to integrate</a:t>
            </a:r>
          </a:p>
          <a:p>
            <a:r>
              <a:rPr lang="en-US" dirty="0" smtClean="0"/>
              <a:t>We don’t have servers or data centers to run it in</a:t>
            </a:r>
          </a:p>
          <a:p>
            <a:r>
              <a:rPr lang="en-US" dirty="0" smtClean="0"/>
              <a:t>We are challenged by Governance/Policy management</a:t>
            </a:r>
          </a:p>
          <a:p>
            <a:r>
              <a:rPr lang="en-US" dirty="0" smtClean="0"/>
              <a:t>It will disrupt our users</a:t>
            </a:r>
          </a:p>
          <a:p>
            <a:r>
              <a:rPr lang="en-US" dirty="0" smtClean="0"/>
              <a:t>It will disrupt our business</a:t>
            </a:r>
          </a:p>
          <a:p>
            <a:r>
              <a:rPr lang="en-US" dirty="0" smtClean="0"/>
              <a:t>There is no reason to care</a:t>
            </a:r>
          </a:p>
        </p:txBody>
      </p:sp>
    </p:spTree>
    <p:extLst>
      <p:ext uri="{BB962C8B-B14F-4D97-AF65-F5344CB8AC3E}">
        <p14:creationId xmlns:p14="http://schemas.microsoft.com/office/powerpoint/2010/main" val="23669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Basics of Identity Federation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Blocks of Federation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Identity Providers</a:t>
            </a:r>
          </a:p>
          <a:p>
            <a:pPr lvl="1"/>
            <a:r>
              <a:rPr lang="en-US" dirty="0" smtClean="0"/>
              <a:t>identity management systems storing the user identity data</a:t>
            </a:r>
          </a:p>
          <a:p>
            <a:r>
              <a:rPr lang="en-US" dirty="0" smtClean="0"/>
              <a:t>Service Providers</a:t>
            </a:r>
          </a:p>
          <a:p>
            <a:pPr lvl="1"/>
            <a:r>
              <a:rPr lang="en-US" dirty="0" smtClean="0"/>
              <a:t>collaboration, research, education tools, sites, services</a:t>
            </a:r>
          </a:p>
          <a:p>
            <a:r>
              <a:rPr lang="en-US" dirty="0" smtClean="0"/>
              <a:t>Federation Providers</a:t>
            </a:r>
          </a:p>
          <a:p>
            <a:pPr lvl="1"/>
            <a:r>
              <a:rPr lang="en-US" dirty="0" smtClean="0"/>
              <a:t> In USA: InCommon for higher education and research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557327"/>
              </p:ext>
            </p:extLst>
          </p:nvPr>
        </p:nvGraphicFramePr>
        <p:xfrm>
          <a:off x="685800" y="381000"/>
          <a:ext cx="7391400" cy="511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4" imgW="9864466" imgH="5033833" progId="Visio.Drawing.11">
                  <p:embed/>
                </p:oleObj>
              </mc:Choice>
              <mc:Fallback>
                <p:oleObj name="Visio" r:id="rId4" imgW="9864466" imgH="50338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"/>
                        <a:ext cx="7391400" cy="5117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3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Trusted Identity Federation Works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69990"/>
            <a:ext cx="1371600" cy="1311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" y="1348055"/>
            <a:ext cx="1371600" cy="1433245"/>
          </a:xfrm>
          <a:prstGeom prst="rect">
            <a:avLst/>
          </a:prstGeom>
        </p:spPr>
      </p:pic>
      <p:sp>
        <p:nvSpPr>
          <p:cNvPr id="11" name="Flowchart: Internal Storage 10"/>
          <p:cNvSpPr/>
          <p:nvPr/>
        </p:nvSpPr>
        <p:spPr>
          <a:xfrm>
            <a:off x="4938436" y="2942628"/>
            <a:ext cx="762000" cy="714528"/>
          </a:xfrm>
          <a:prstGeom prst="flowChartInternalStora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71C23"/>
                </a:solidFill>
              </a:rPr>
              <a:t>App</a:t>
            </a:r>
          </a:p>
        </p:txBody>
      </p:sp>
      <p:cxnSp>
        <p:nvCxnSpPr>
          <p:cNvPr id="15" name="Straight Arrow Connector 14"/>
          <p:cNvCxnSpPr>
            <a:stCxn id="42" idx="3"/>
            <a:endCxn id="11" idx="1"/>
          </p:cNvCxnSpPr>
          <p:nvPr/>
        </p:nvCxnSpPr>
        <p:spPr>
          <a:xfrm flipV="1">
            <a:off x="1080796" y="3299892"/>
            <a:ext cx="3857640" cy="1812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57213" y="2942628"/>
            <a:ext cx="762000" cy="713232"/>
            <a:chOff x="2384154" y="2156490"/>
            <a:chExt cx="762000" cy="713232"/>
          </a:xfrm>
        </p:grpSpPr>
        <p:sp>
          <p:nvSpPr>
            <p:cNvPr id="18" name="Rectangle 17"/>
            <p:cNvSpPr/>
            <p:nvPr/>
          </p:nvSpPr>
          <p:spPr>
            <a:xfrm>
              <a:off x="2384154" y="2156490"/>
              <a:ext cx="762000" cy="7132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71C23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20408" y="2268379"/>
              <a:ext cx="489492" cy="24622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671C23"/>
                  </a:solidFill>
                  <a:latin typeface="Courier New" pitchFamily="49" charset="0"/>
                  <a:cs typeface="Courier New" pitchFamily="49" charset="0"/>
                </a:rPr>
                <a:t>user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20408" y="2514600"/>
              <a:ext cx="489492" cy="24622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671C23"/>
                  </a:solidFill>
                  <a:latin typeface="Courier New" pitchFamily="49" charset="0"/>
                  <a:cs typeface="Courier New" pitchFamily="49" charset="0"/>
                </a:rPr>
                <a:t>pass</a:t>
              </a:r>
            </a:p>
          </p:txBody>
        </p:sp>
      </p:grpSp>
      <p:cxnSp>
        <p:nvCxnSpPr>
          <p:cNvPr id="25" name="Straight Arrow Connector 24"/>
          <p:cNvCxnSpPr>
            <a:stCxn id="11" idx="1"/>
            <a:endCxn id="18" idx="3"/>
          </p:cNvCxnSpPr>
          <p:nvPr/>
        </p:nvCxnSpPr>
        <p:spPr>
          <a:xfrm flipH="1" flipV="1">
            <a:off x="1319213" y="3299244"/>
            <a:ext cx="3619223" cy="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2" idx="0"/>
            <a:endCxn id="18" idx="2"/>
          </p:cNvCxnSpPr>
          <p:nvPr/>
        </p:nvCxnSpPr>
        <p:spPr>
          <a:xfrm flipV="1">
            <a:off x="928396" y="3655860"/>
            <a:ext cx="9817" cy="1133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14636" y="2623066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71C23"/>
                </a:solidFill>
              </a:rPr>
              <a:t>SP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3413" y="26289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FB8BE">
                    <a:lumMod val="50000"/>
                  </a:srgbClr>
                </a:solidFill>
              </a:rPr>
              <a:t>IDP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6" y="4789015"/>
            <a:ext cx="304800" cy="6477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2" y="4419600"/>
            <a:ext cx="466725" cy="323850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172200" y="1339429"/>
            <a:ext cx="2667000" cy="4570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172200" y="1345179"/>
            <a:ext cx="2667000" cy="457061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User requests access to App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SP contacts User’s IDP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IDP authenticates User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172200" y="1345180"/>
            <a:ext cx="2667000" cy="457061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User requests access to App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172200" y="1352227"/>
            <a:ext cx="2667000" cy="457061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User requests access to App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SP contacts User’s IDP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172200" y="1349444"/>
            <a:ext cx="2667000" cy="457061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User requests access to App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SP contacts User’s IDP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IDP authenticates User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IDP tells SP of result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157823" y="1352227"/>
            <a:ext cx="2667000" cy="4570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User requests access to App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SP contacts User’s IDP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IDP authenticates User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IDP tells SP of result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SP provides access to app</a:t>
            </a:r>
          </a:p>
        </p:txBody>
      </p:sp>
      <p:cxnSp>
        <p:nvCxnSpPr>
          <p:cNvPr id="58" name="Straight Arrow Connector 57"/>
          <p:cNvCxnSpPr>
            <a:stCxn id="18" idx="3"/>
            <a:endCxn id="11" idx="1"/>
          </p:cNvCxnSpPr>
          <p:nvPr/>
        </p:nvCxnSpPr>
        <p:spPr>
          <a:xfrm>
            <a:off x="1319213" y="3299244"/>
            <a:ext cx="3619223" cy="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" idx="1"/>
            <a:endCxn id="42" idx="3"/>
          </p:cNvCxnSpPr>
          <p:nvPr/>
        </p:nvCxnSpPr>
        <p:spPr>
          <a:xfrm flipH="1">
            <a:off x="1080796" y="3299892"/>
            <a:ext cx="3857640" cy="1812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19404" y="5527590"/>
            <a:ext cx="77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FB8BE">
                    <a:lumMod val="50000"/>
                  </a:srgbClr>
                </a:solidFill>
              </a:rPr>
              <a:t>User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-76200" y="5645497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91A1BB">
                    <a:lumMod val="50000"/>
                  </a:srgbClr>
                </a:solidFill>
              </a:rPr>
              <a:t>*IDP: Identity Provider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342072" y="5645497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 i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71C23"/>
                </a:solidFill>
              </a:rPr>
              <a:t>*SP</a:t>
            </a:r>
            <a:r>
              <a:rPr lang="en-US" dirty="0">
                <a:solidFill>
                  <a:srgbClr val="671C23"/>
                </a:solidFill>
              </a:rPr>
              <a:t>: Service Provider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4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0243 -0.1902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/>
      <p:bldP spid="40" grpId="0"/>
      <p:bldP spid="54" grpId="0"/>
      <p:bldP spid="55" grpId="0"/>
      <p:bldP spid="56" grpId="0"/>
      <p:bldP spid="51" grpId="0"/>
      <p:bldP spid="53" grpId="0" animBg="1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Trusted Identity Federation Works with Proxy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69990"/>
            <a:ext cx="1371600" cy="1311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" y="1348055"/>
            <a:ext cx="1371600" cy="1433245"/>
          </a:xfrm>
          <a:prstGeom prst="rect">
            <a:avLst/>
          </a:prstGeom>
        </p:spPr>
      </p:pic>
      <p:sp>
        <p:nvSpPr>
          <p:cNvPr id="11" name="Flowchart: Internal Storage 10"/>
          <p:cNvSpPr/>
          <p:nvPr/>
        </p:nvSpPr>
        <p:spPr>
          <a:xfrm>
            <a:off x="4938436" y="2942628"/>
            <a:ext cx="762000" cy="714528"/>
          </a:xfrm>
          <a:prstGeom prst="flowChartInternalStora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1C23"/>
                </a:solidFill>
              </a:rPr>
              <a:t>SAML Proxy</a:t>
            </a:r>
            <a:endParaRPr lang="en-US" sz="1400" dirty="0">
              <a:solidFill>
                <a:srgbClr val="671C23"/>
              </a:solidFill>
            </a:endParaRPr>
          </a:p>
        </p:txBody>
      </p:sp>
      <p:cxnSp>
        <p:nvCxnSpPr>
          <p:cNvPr id="15" name="Straight Arrow Connector 14"/>
          <p:cNvCxnSpPr>
            <a:stCxn id="42" idx="3"/>
            <a:endCxn id="11" idx="1"/>
          </p:cNvCxnSpPr>
          <p:nvPr/>
        </p:nvCxnSpPr>
        <p:spPr>
          <a:xfrm flipV="1">
            <a:off x="1080796" y="3299892"/>
            <a:ext cx="3857640" cy="1812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57213" y="2942628"/>
            <a:ext cx="762000" cy="713232"/>
            <a:chOff x="2384154" y="2156490"/>
            <a:chExt cx="762000" cy="713232"/>
          </a:xfrm>
        </p:grpSpPr>
        <p:sp>
          <p:nvSpPr>
            <p:cNvPr id="18" name="Rectangle 17"/>
            <p:cNvSpPr/>
            <p:nvPr/>
          </p:nvSpPr>
          <p:spPr>
            <a:xfrm>
              <a:off x="2384154" y="2156490"/>
              <a:ext cx="762000" cy="7132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71C23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20408" y="2268379"/>
              <a:ext cx="489492" cy="24622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671C23"/>
                  </a:solidFill>
                  <a:latin typeface="Courier New" pitchFamily="49" charset="0"/>
                  <a:cs typeface="Courier New" pitchFamily="49" charset="0"/>
                </a:rPr>
                <a:t>user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20408" y="2514600"/>
              <a:ext cx="489492" cy="24622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671C23"/>
                  </a:solidFill>
                  <a:latin typeface="Courier New" pitchFamily="49" charset="0"/>
                  <a:cs typeface="Courier New" pitchFamily="49" charset="0"/>
                </a:rPr>
                <a:t>pass</a:t>
              </a:r>
            </a:p>
          </p:txBody>
        </p:sp>
      </p:grpSp>
      <p:cxnSp>
        <p:nvCxnSpPr>
          <p:cNvPr id="25" name="Straight Arrow Connector 24"/>
          <p:cNvCxnSpPr>
            <a:stCxn id="11" idx="1"/>
            <a:endCxn id="18" idx="3"/>
          </p:cNvCxnSpPr>
          <p:nvPr/>
        </p:nvCxnSpPr>
        <p:spPr>
          <a:xfrm flipH="1" flipV="1">
            <a:off x="1319213" y="3299244"/>
            <a:ext cx="3619223" cy="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2" idx="0"/>
            <a:endCxn id="18" idx="2"/>
          </p:cNvCxnSpPr>
          <p:nvPr/>
        </p:nvCxnSpPr>
        <p:spPr>
          <a:xfrm flipV="1">
            <a:off x="928396" y="3655860"/>
            <a:ext cx="9817" cy="1133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14636" y="2623066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71C23"/>
                </a:solidFill>
              </a:rPr>
              <a:t>SP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3413" y="26289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FB8BE">
                    <a:lumMod val="50000"/>
                  </a:srgbClr>
                </a:solidFill>
              </a:rPr>
              <a:t>IDP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6" y="4789015"/>
            <a:ext cx="304800" cy="6477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2" y="4419600"/>
            <a:ext cx="466725" cy="323850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172200" y="1339429"/>
            <a:ext cx="2667000" cy="4570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172200" y="1345179"/>
            <a:ext cx="2667000" cy="457061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User requests access to App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SP contacts User’s IDP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IDP authenticates User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172200" y="1345180"/>
            <a:ext cx="2667000" cy="457061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User requests access to App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172200" y="1352227"/>
            <a:ext cx="2667000" cy="457061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User requests access to App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SP contacts User’s IDP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172200" y="1349444"/>
            <a:ext cx="2667000" cy="457061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User requests access to App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SP contacts User’s IDP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IDP authenticates User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IDP tells SP of result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157823" y="1352227"/>
            <a:ext cx="2667000" cy="4570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User requests access to </a:t>
            </a:r>
            <a:r>
              <a:rPr lang="en-US" dirty="0" smtClean="0">
                <a:solidFill>
                  <a:srgbClr val="FFFFFF"/>
                </a:solidFill>
              </a:rPr>
              <a:t>Content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SP contacts User’s IDP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IDP authenticates User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IDP tells SP of result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Proxy </a:t>
            </a:r>
            <a:r>
              <a:rPr lang="en-US" dirty="0">
                <a:solidFill>
                  <a:srgbClr val="FFFFFF"/>
                </a:solidFill>
              </a:rPr>
              <a:t>provides access to </a:t>
            </a:r>
            <a:r>
              <a:rPr lang="en-US" dirty="0" smtClean="0">
                <a:solidFill>
                  <a:srgbClr val="FFFFFF"/>
                </a:solidFill>
              </a:rPr>
              <a:t>Content Provider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8" name="Straight Arrow Connector 57"/>
          <p:cNvCxnSpPr>
            <a:stCxn id="18" idx="3"/>
            <a:endCxn id="11" idx="1"/>
          </p:cNvCxnSpPr>
          <p:nvPr/>
        </p:nvCxnSpPr>
        <p:spPr>
          <a:xfrm>
            <a:off x="1319213" y="3299244"/>
            <a:ext cx="3619223" cy="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" idx="1"/>
            <a:endCxn id="42" idx="3"/>
          </p:cNvCxnSpPr>
          <p:nvPr/>
        </p:nvCxnSpPr>
        <p:spPr>
          <a:xfrm flipH="1">
            <a:off x="1080796" y="3299892"/>
            <a:ext cx="3857640" cy="1812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19404" y="5527590"/>
            <a:ext cx="77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FB8BE">
                    <a:lumMod val="50000"/>
                  </a:srgbClr>
                </a:solidFill>
              </a:rPr>
              <a:t>User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-76200" y="5645497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91A1BB">
                    <a:lumMod val="50000"/>
                  </a:srgbClr>
                </a:solidFill>
              </a:rPr>
              <a:t>*IDP: Identity Provider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342072" y="5645497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 i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71C23"/>
                </a:solidFill>
              </a:rPr>
              <a:t>*SP</a:t>
            </a:r>
            <a:r>
              <a:rPr lang="en-US" dirty="0">
                <a:solidFill>
                  <a:srgbClr val="671C23"/>
                </a:solidFill>
              </a:rPr>
              <a:t>: Service Provider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64" y="3962400"/>
            <a:ext cx="1194744" cy="10415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91000" y="4999166"/>
            <a:ext cx="222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671C23"/>
                </a:solidFill>
              </a:rPr>
              <a:t>Content Provider</a:t>
            </a:r>
            <a:endParaRPr lang="en-US" sz="1600" i="1" dirty="0">
              <a:solidFill>
                <a:srgbClr val="671C23"/>
              </a:solidFill>
            </a:endParaRPr>
          </a:p>
        </p:txBody>
      </p:sp>
      <p:cxnSp>
        <p:nvCxnSpPr>
          <p:cNvPr id="34" name="Straight Arrow Connector 33"/>
          <p:cNvCxnSpPr>
            <a:stCxn id="6" idx="0"/>
            <a:endCxn id="11" idx="2"/>
          </p:cNvCxnSpPr>
          <p:nvPr/>
        </p:nvCxnSpPr>
        <p:spPr>
          <a:xfrm flipV="1">
            <a:off x="5319436" y="3657156"/>
            <a:ext cx="0" cy="305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21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0243 -0.19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4" grpId="0"/>
      <p:bldP spid="55" grpId="0"/>
      <p:bldP spid="56" grpId="0"/>
      <p:bldP spid="51" grpId="0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Trust is the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mtClean="0"/>
              <a:t>							</a:t>
            </a:r>
            <a:r>
              <a:rPr lang="en-US" smtClean="0">
                <a:solidFill>
                  <a:schemeClr val="accent6"/>
                </a:solidFill>
              </a:rPr>
              <a:t>Passwords are never disclosed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mtClean="0">
                <a:solidFill>
                  <a:schemeClr val="accent3">
                    <a:lumMod val="50000"/>
                  </a:schemeClr>
                </a:solidFill>
              </a:rPr>
              <a:t>Institution that issues identity performs the authentication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mtClean="0"/>
              <a:t>		</a:t>
            </a:r>
            <a:r>
              <a:rPr lang="en-US" smtClean="0">
                <a:solidFill>
                  <a:schemeClr val="tx2"/>
                </a:solidFill>
              </a:rPr>
              <a:t>Only authorized attributes are released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mtClean="0"/>
              <a:t>	</a:t>
            </a:r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Multiple levels of trust depending on sensitivity of data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mtClean="0">
                <a:solidFill>
                  <a:schemeClr val="accent2"/>
                </a:solidFill>
              </a:rPr>
              <a:t>			Collaborate only with trusted partners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Elements of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1:00 	Welcome and Introductions	5m		</a:t>
            </a:r>
            <a:r>
              <a:rPr lang="en-US" sz="2000" i="1" dirty="0" smtClean="0"/>
              <a:t>Evans, Beadles</a:t>
            </a:r>
          </a:p>
          <a:p>
            <a:pPr marL="0" indent="0">
              <a:buNone/>
            </a:pPr>
            <a:r>
              <a:rPr lang="en-US" sz="2000" dirty="0" smtClean="0"/>
              <a:t>1:05	Purpose and Goals			5m		</a:t>
            </a:r>
            <a:r>
              <a:rPr lang="en-US" sz="2000" i="1" dirty="0" smtClean="0"/>
              <a:t>Beadles</a:t>
            </a:r>
          </a:p>
          <a:p>
            <a:pPr marL="0" indent="0">
              <a:buNone/>
            </a:pPr>
            <a:r>
              <a:rPr lang="en-US" sz="2000" dirty="0" smtClean="0"/>
              <a:t>1:10	The Problem Today			15m	</a:t>
            </a:r>
            <a:r>
              <a:rPr lang="en-US" sz="2000" i="1" dirty="0" smtClean="0"/>
              <a:t>Beadles</a:t>
            </a:r>
          </a:p>
          <a:p>
            <a:pPr marL="0" indent="0">
              <a:buNone/>
            </a:pPr>
            <a:r>
              <a:rPr lang="en-US" sz="2000" dirty="0" smtClean="0"/>
              <a:t>1:25	Basics of Federation		20m	</a:t>
            </a:r>
            <a:r>
              <a:rPr lang="en-US" sz="2000" i="1" dirty="0" smtClean="0"/>
              <a:t>Beadles</a:t>
            </a:r>
          </a:p>
          <a:p>
            <a:pPr marL="0" indent="0">
              <a:buNone/>
            </a:pPr>
            <a:r>
              <a:rPr lang="en-US" sz="2000" dirty="0" smtClean="0"/>
              <a:t>1:45	Elements of the System		30m	</a:t>
            </a:r>
            <a:r>
              <a:rPr lang="en-US" sz="2000" i="1" dirty="0" smtClean="0"/>
              <a:t>Beadles</a:t>
            </a:r>
          </a:p>
          <a:p>
            <a:pPr marL="0" indent="0">
              <a:buNone/>
            </a:pPr>
            <a:r>
              <a:rPr lang="en-US" sz="2000" dirty="0" smtClean="0"/>
              <a:t>2:15	Implementation Options		30m	</a:t>
            </a:r>
            <a:r>
              <a:rPr lang="en-US" sz="2000" i="1" dirty="0" smtClean="0"/>
              <a:t>Cantor</a:t>
            </a:r>
          </a:p>
          <a:p>
            <a:pPr marL="0" indent="0">
              <a:buNone/>
            </a:pPr>
            <a:r>
              <a:rPr lang="en-US" sz="2000" dirty="0" smtClean="0"/>
              <a:t>2:45	Break						15m	</a:t>
            </a:r>
          </a:p>
          <a:p>
            <a:pPr marL="0" indent="0">
              <a:buNone/>
            </a:pPr>
            <a:r>
              <a:rPr lang="en-US" sz="2000" dirty="0" smtClean="0"/>
              <a:t>3:00	The Ohio Landscape		25m	</a:t>
            </a:r>
            <a:r>
              <a:rPr lang="en-US" sz="2000" i="1" dirty="0" smtClean="0"/>
              <a:t>All</a:t>
            </a:r>
          </a:p>
          <a:p>
            <a:pPr marL="0" indent="0">
              <a:buNone/>
            </a:pPr>
            <a:r>
              <a:rPr lang="en-US" sz="2000" dirty="0" smtClean="0"/>
              <a:t>3:25	Solution Requirements		25m	</a:t>
            </a:r>
            <a:r>
              <a:rPr lang="en-US" sz="2000" i="1" dirty="0" smtClean="0"/>
              <a:t>All</a:t>
            </a:r>
          </a:p>
          <a:p>
            <a:pPr marL="0" indent="0">
              <a:buNone/>
            </a:pPr>
            <a:r>
              <a:rPr lang="en-US" sz="2000" dirty="0" smtClean="0"/>
              <a:t>3:50	Call to Action				10m	</a:t>
            </a:r>
            <a:r>
              <a:rPr lang="en-US" sz="2000" i="1" dirty="0" smtClean="0"/>
              <a:t>Beadles</a:t>
            </a:r>
          </a:p>
          <a:p>
            <a:pPr marL="0" indent="0">
              <a:buNone/>
            </a:pPr>
            <a:r>
              <a:rPr lang="en-US" sz="2000" dirty="0" smtClean="0"/>
              <a:t>4:00	Dismissal					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28020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Shibboleth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is not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SAML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is not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InCommon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is not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IAMOhio</a:t>
            </a:r>
          </a:p>
        </p:txBody>
      </p:sp>
    </p:spTree>
    <p:extLst>
      <p:ext uri="{BB962C8B-B14F-4D97-AF65-F5344CB8AC3E}">
        <p14:creationId xmlns:p14="http://schemas.microsoft.com/office/powerpoint/2010/main" val="8436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SAML</a:t>
            </a:r>
          </a:p>
          <a:p>
            <a:pPr lvl="1"/>
            <a:r>
              <a:rPr lang="en-US" sz="1800" dirty="0" smtClean="0"/>
              <a:t>Security Assertion Markup Language, a standard protocol for exchanging security claims and attributes with trust and security</a:t>
            </a:r>
          </a:p>
          <a:p>
            <a:r>
              <a:rPr lang="en-US" sz="1800" dirty="0" smtClean="0"/>
              <a:t>Shibboleth</a:t>
            </a:r>
          </a:p>
          <a:p>
            <a:pPr lvl="1"/>
            <a:r>
              <a:rPr lang="en-US" sz="1800" dirty="0" smtClean="0"/>
              <a:t>Open-source software that implements SAML for web access</a:t>
            </a:r>
          </a:p>
          <a:p>
            <a:r>
              <a:rPr lang="en-US" sz="1800" dirty="0" smtClean="0"/>
              <a:t>InCommon Federation</a:t>
            </a:r>
          </a:p>
          <a:p>
            <a:pPr lvl="1"/>
            <a:r>
              <a:rPr lang="en-US" sz="1800" dirty="0" smtClean="0"/>
              <a:t>A group of mutually trusting institutions, defined in SAML metadata, that use SAML to federate access</a:t>
            </a:r>
          </a:p>
          <a:p>
            <a:r>
              <a:rPr lang="en-US" sz="1800" dirty="0" err="1" smtClean="0"/>
              <a:t>Incommon</a:t>
            </a:r>
            <a:endParaRPr lang="en-US" sz="1800" dirty="0" smtClean="0"/>
          </a:p>
          <a:p>
            <a:pPr lvl="1"/>
            <a:r>
              <a:rPr lang="en-US" sz="1800" dirty="0" smtClean="0"/>
              <a:t>The entity that runs the InCommon Federation and also provides related services like certs, training, standardization, organizational vetting</a:t>
            </a:r>
          </a:p>
          <a:p>
            <a:r>
              <a:rPr lang="en-US" sz="1800" dirty="0" smtClean="0"/>
              <a:t>IAMOhio</a:t>
            </a:r>
          </a:p>
          <a:p>
            <a:pPr lvl="1"/>
            <a:r>
              <a:rPr lang="en-US" sz="1600" dirty="0" smtClean="0"/>
              <a:t>A community of interest of OH-Tech members with a requirement to federate access regionally as well as with non-OH-Tech members; not limited to SAML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63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common.org/images/with_without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Attribute</a:t>
            </a:r>
          </a:p>
          <a:p>
            <a:pPr lvl="1"/>
            <a:r>
              <a:rPr lang="en-US" sz="1800" dirty="0" smtClean="0"/>
              <a:t>A single piece of user data (such as name, affiliation, study branch, etc.) needed to make authorization decisions. Some attributes are general; others are personal. Some combination of attributes defines a unique individual.</a:t>
            </a:r>
          </a:p>
          <a:p>
            <a:r>
              <a:rPr lang="en-US" sz="1800" dirty="0" smtClean="0"/>
              <a:t>Attribute Schema</a:t>
            </a:r>
          </a:p>
          <a:p>
            <a:pPr lvl="1"/>
            <a:r>
              <a:rPr lang="en-US" sz="1800" dirty="0" err="1" smtClean="0"/>
              <a:t>eduPerson</a:t>
            </a:r>
            <a:endParaRPr lang="en-US" sz="1800" dirty="0" smtClean="0"/>
          </a:p>
          <a:p>
            <a:r>
              <a:rPr lang="en-US" sz="1800" dirty="0" smtClean="0"/>
              <a:t>Attribute Release Policy</a:t>
            </a:r>
          </a:p>
          <a:p>
            <a:pPr lvl="1"/>
            <a:r>
              <a:rPr lang="en-US" sz="1800" dirty="0" smtClean="0"/>
              <a:t>Defines which attributes are going to be released to a requesting resource. It is a mechanism to implement privacy and data protection</a:t>
            </a:r>
          </a:p>
          <a:p>
            <a:r>
              <a:rPr lang="en-US" sz="1800" dirty="0" smtClean="0"/>
              <a:t>Discovery Service (Where Are You From?)</a:t>
            </a:r>
          </a:p>
          <a:p>
            <a:pPr lvl="1"/>
            <a:r>
              <a:rPr lang="en-US" sz="1800" dirty="0" smtClean="0"/>
              <a:t>A service that helps a user locate his or her "home" IdP</a:t>
            </a:r>
          </a:p>
          <a:p>
            <a:endParaRPr lang="en-US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8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Current InCommon Sponsored Partners</a:t>
            </a:r>
            <a:br>
              <a:rPr lang="en-US" sz="3200" dirty="0" smtClean="0"/>
            </a:br>
            <a:r>
              <a:rPr lang="en-US" sz="1400" dirty="0" smtClean="0"/>
              <a:t>Reference: </a:t>
            </a:r>
            <a:r>
              <a:rPr lang="en-US" sz="1400" dirty="0" smtClean="0">
                <a:hlinkClick r:id="rId2"/>
              </a:rPr>
              <a:t>http://www.incommon.org/participants/</a:t>
            </a:r>
            <a:r>
              <a:rPr lang="en-US" sz="1400" dirty="0" smtClean="0"/>
              <a:t>  Updated: 10/2014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" dirty="0" smtClean="0"/>
              <a:t>12Twenty Inc.</a:t>
            </a:r>
          </a:p>
          <a:p>
            <a:pPr marL="0" indent="0">
              <a:buNone/>
            </a:pPr>
            <a:r>
              <a:rPr lang="en-US" sz="700" dirty="0" smtClean="0"/>
              <a:t>9STAR</a:t>
            </a:r>
          </a:p>
          <a:p>
            <a:pPr marL="0" indent="0">
              <a:buNone/>
            </a:pPr>
            <a:r>
              <a:rPr lang="en-US" sz="700" dirty="0" err="1" smtClean="0"/>
              <a:t>Aastra</a:t>
            </a:r>
            <a:r>
              <a:rPr lang="en-US" sz="700" dirty="0" smtClean="0"/>
              <a:t> USA</a:t>
            </a:r>
          </a:p>
          <a:p>
            <a:pPr marL="0" indent="0">
              <a:buNone/>
            </a:pPr>
            <a:r>
              <a:rPr lang="en-US" sz="700" dirty="0" smtClean="0"/>
              <a:t>Academic Works, Inc.</a:t>
            </a:r>
          </a:p>
          <a:p>
            <a:pPr marL="0" indent="0">
              <a:buNone/>
            </a:pPr>
            <a:r>
              <a:rPr lang="en-US" sz="700" dirty="0" err="1" smtClean="0"/>
              <a:t>Acatar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Accessible Information Management, LLC</a:t>
            </a:r>
          </a:p>
          <a:p>
            <a:pPr marL="0" indent="0">
              <a:buNone/>
            </a:pPr>
            <a:r>
              <a:rPr lang="en-US" sz="700" dirty="0" smtClean="0"/>
              <a:t>Active Network</a:t>
            </a:r>
          </a:p>
          <a:p>
            <a:pPr marL="0" indent="0">
              <a:buNone/>
            </a:pPr>
            <a:r>
              <a:rPr lang="en-US" sz="700" dirty="0" smtClean="0"/>
              <a:t>Advantage Connect Pro Inc.</a:t>
            </a:r>
          </a:p>
          <a:p>
            <a:pPr marL="0" indent="0">
              <a:buNone/>
            </a:pPr>
            <a:r>
              <a:rPr lang="en-US" sz="700" dirty="0" smtClean="0"/>
              <a:t>ALEKS Corporation</a:t>
            </a:r>
          </a:p>
          <a:p>
            <a:pPr marL="0" indent="0">
              <a:buNone/>
            </a:pPr>
            <a:r>
              <a:rPr lang="en-US" sz="700" dirty="0" smtClean="0"/>
              <a:t>Alexander Street Press</a:t>
            </a:r>
          </a:p>
          <a:p>
            <a:pPr marL="0" indent="0">
              <a:buNone/>
            </a:pPr>
            <a:r>
              <a:rPr lang="en-US" sz="700" dirty="0" err="1" smtClean="0"/>
              <a:t>AliveTek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American Psychological Association</a:t>
            </a:r>
          </a:p>
          <a:p>
            <a:pPr marL="0" indent="0">
              <a:buNone/>
            </a:pPr>
            <a:r>
              <a:rPr lang="en-US" sz="700" dirty="0" err="1" smtClean="0"/>
              <a:t>AppointLink</a:t>
            </a:r>
            <a:r>
              <a:rPr lang="en-US" sz="700" dirty="0" smtClean="0"/>
              <a:t> Portal Solutions, Inc.</a:t>
            </a:r>
          </a:p>
          <a:p>
            <a:pPr marL="0" indent="0">
              <a:buNone/>
            </a:pPr>
            <a:r>
              <a:rPr lang="en-US" sz="700" dirty="0" err="1" smtClean="0"/>
              <a:t>ARTstor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Association for Computing Machinery</a:t>
            </a:r>
          </a:p>
          <a:p>
            <a:pPr marL="0" indent="0">
              <a:buNone/>
            </a:pPr>
            <a:r>
              <a:rPr lang="en-US" sz="700" dirty="0" smtClean="0"/>
              <a:t>AT&amp;T Services</a:t>
            </a:r>
          </a:p>
          <a:p>
            <a:pPr marL="0" indent="0">
              <a:buNone/>
            </a:pPr>
            <a:r>
              <a:rPr lang="en-US" sz="700" dirty="0" smtClean="0"/>
              <a:t>AthenaOnline.com</a:t>
            </a:r>
          </a:p>
          <a:p>
            <a:pPr marL="0" indent="0">
              <a:buNone/>
            </a:pPr>
            <a:r>
              <a:rPr lang="en-US" sz="700" dirty="0" smtClean="0"/>
              <a:t>Atlas Systems, Inc.</a:t>
            </a:r>
          </a:p>
          <a:p>
            <a:pPr marL="0" indent="0">
              <a:buNone/>
            </a:pPr>
            <a:r>
              <a:rPr lang="en-US" sz="700" dirty="0" smtClean="0"/>
              <a:t>Atomic Learning</a:t>
            </a:r>
          </a:p>
          <a:p>
            <a:pPr marL="0" indent="0">
              <a:buNone/>
            </a:pPr>
            <a:r>
              <a:rPr lang="en-US" sz="700" dirty="0" smtClean="0"/>
              <a:t>Axiom Education</a:t>
            </a:r>
          </a:p>
          <a:p>
            <a:pPr marL="0" indent="0">
              <a:buNone/>
            </a:pPr>
            <a:r>
              <a:rPr lang="en-US" sz="700" dirty="0" err="1" smtClean="0"/>
              <a:t>Benelogic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BioOne</a:t>
            </a:r>
            <a:r>
              <a:rPr lang="en-US" sz="700" dirty="0" smtClean="0"/>
              <a:t>, Inc.</a:t>
            </a:r>
          </a:p>
          <a:p>
            <a:pPr marL="0" indent="0">
              <a:buNone/>
            </a:pPr>
            <a:r>
              <a:rPr lang="en-US" sz="700" dirty="0" err="1" smtClean="0"/>
              <a:t>BioRAFT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Blackboard, Inc.</a:t>
            </a:r>
          </a:p>
          <a:p>
            <a:pPr marL="0" indent="0">
              <a:buNone/>
            </a:pPr>
            <a:r>
              <a:rPr lang="en-US" sz="700" dirty="0" smtClean="0"/>
              <a:t>Blatant Media Corporation</a:t>
            </a:r>
          </a:p>
          <a:p>
            <a:pPr marL="0" indent="0">
              <a:buNone/>
            </a:pPr>
            <a:r>
              <a:rPr lang="en-US" sz="700" dirty="0" smtClean="0"/>
              <a:t>Blue Jeans Network</a:t>
            </a:r>
          </a:p>
          <a:p>
            <a:pPr marL="0" indent="0">
              <a:buNone/>
            </a:pPr>
            <a:r>
              <a:rPr lang="en-US" sz="700" dirty="0" err="1" smtClean="0"/>
              <a:t>BoardEffect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Box, Inc.</a:t>
            </a:r>
          </a:p>
          <a:p>
            <a:pPr marL="0" indent="0">
              <a:buNone/>
            </a:pPr>
            <a:r>
              <a:rPr lang="en-US" sz="700" dirty="0" smtClean="0"/>
              <a:t>Cambridge University Press</a:t>
            </a:r>
          </a:p>
          <a:p>
            <a:pPr marL="0" indent="0">
              <a:buNone/>
            </a:pPr>
            <a:r>
              <a:rPr lang="en-US" sz="700" dirty="0" smtClean="0"/>
              <a:t>Campus Quad</a:t>
            </a:r>
          </a:p>
          <a:p>
            <a:pPr marL="0" indent="0">
              <a:buNone/>
            </a:pPr>
            <a:r>
              <a:rPr lang="en-US" sz="700" dirty="0" err="1" smtClean="0"/>
              <a:t>CampusGuard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Cayuse, Inc.</a:t>
            </a:r>
          </a:p>
          <a:p>
            <a:pPr marL="0" indent="0">
              <a:buNone/>
            </a:pPr>
            <a:r>
              <a:rPr lang="en-US" sz="700" dirty="0" smtClean="0"/>
              <a:t>Cengage Learning, Inc.</a:t>
            </a:r>
          </a:p>
          <a:p>
            <a:pPr marL="0" indent="0">
              <a:buNone/>
            </a:pPr>
            <a:r>
              <a:rPr lang="en-US" sz="700" dirty="0" smtClean="0"/>
              <a:t>CENIC</a:t>
            </a:r>
          </a:p>
          <a:p>
            <a:pPr marL="0" indent="0">
              <a:buNone/>
            </a:pPr>
            <a:r>
              <a:rPr lang="en-US" sz="700" dirty="0" smtClean="0"/>
              <a:t>Center for Research Libraries</a:t>
            </a:r>
          </a:p>
          <a:p>
            <a:pPr marL="0" indent="0">
              <a:buNone/>
            </a:pPr>
            <a:r>
              <a:rPr lang="en-US" sz="700" dirty="0" smtClean="0"/>
              <a:t>CenturyLink</a:t>
            </a:r>
          </a:p>
          <a:p>
            <a:pPr marL="0" indent="0">
              <a:buNone/>
            </a:pPr>
            <a:r>
              <a:rPr lang="en-US" sz="700" dirty="0" smtClean="0"/>
              <a:t>Cincinnati Children's Hospital Medical Center</a:t>
            </a:r>
          </a:p>
          <a:p>
            <a:pPr marL="0" indent="0">
              <a:buNone/>
            </a:pPr>
            <a:r>
              <a:rPr lang="en-US" sz="700" dirty="0" smtClean="0"/>
              <a:t>Cirrus Identity, Inc.</a:t>
            </a:r>
          </a:p>
          <a:p>
            <a:pPr marL="0" indent="0">
              <a:buNone/>
            </a:pPr>
            <a:r>
              <a:rPr lang="en-US" sz="700" dirty="0" err="1" smtClean="0"/>
              <a:t>Cloudpath</a:t>
            </a:r>
            <a:r>
              <a:rPr lang="en-US" sz="700" dirty="0" smtClean="0"/>
              <a:t> Networks</a:t>
            </a:r>
          </a:p>
          <a:p>
            <a:pPr marL="0" indent="0">
              <a:buNone/>
            </a:pPr>
            <a:r>
              <a:rPr lang="en-US" sz="700" dirty="0" err="1" smtClean="0"/>
              <a:t>CollegeNET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Colorado Alliance of Research Libraries</a:t>
            </a:r>
          </a:p>
          <a:p>
            <a:pPr marL="0" indent="0">
              <a:buNone/>
            </a:pPr>
            <a:r>
              <a:rPr lang="en-US" sz="700" dirty="0" err="1" smtClean="0"/>
              <a:t>Comodo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CounterMarch</a:t>
            </a:r>
            <a:r>
              <a:rPr lang="en-US" sz="700" dirty="0" smtClean="0"/>
              <a:t> Systems</a:t>
            </a:r>
          </a:p>
          <a:p>
            <a:pPr marL="0" indent="0">
              <a:buNone/>
            </a:pPr>
            <a:r>
              <a:rPr lang="en-US" sz="700" dirty="0" err="1" smtClean="0"/>
              <a:t>CourseNetworking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Coursera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CourseSmart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/>
              <a:t>CSO Research, Inc.</a:t>
            </a:r>
          </a:p>
          <a:p>
            <a:pPr marL="0" indent="0">
              <a:buNone/>
            </a:pPr>
            <a:endParaRPr lang="en-US" sz="700" dirty="0" smtClean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628900" y="762000"/>
            <a:ext cx="2019300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dirty="0" smtClean="0"/>
              <a:t>Data </a:t>
            </a:r>
            <a:r>
              <a:rPr lang="en-US" sz="700" dirty="0"/>
              <a:t>180,LLC</a:t>
            </a:r>
          </a:p>
          <a:p>
            <a:pPr marL="0" indent="0">
              <a:buNone/>
            </a:pPr>
            <a:r>
              <a:rPr lang="en-US" sz="700" dirty="0"/>
              <a:t>Davie County Schools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smtClean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Decision 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Lens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Desire2Learn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DigArc</a:t>
            </a:r>
            <a:endParaRPr lang="en-US" sz="700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Digital Measures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Do Sports Easy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DocuSign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DoubleMap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Inc.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Dropbox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Durham Public Schools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e-academy, Inc.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e2Campus by </a:t>
            </a: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Omnilert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, LLC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Ebook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Library - EBL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EBSCO Publishing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Echo360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Edublogs</a:t>
            </a:r>
            <a:endParaRPr lang="en-US" sz="700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EDUCAUSE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Elsevier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Ensemble Video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Entigence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Corporation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eRezLife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Software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ESM Solutions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Evanced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Solutions, LLC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Evogh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, Inc.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Ex </a:t>
            </a: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Libris</a:t>
            </a:r>
            <a:endParaRPr lang="en-US" sz="700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First Advantage Screening Corporation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Fluidware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Corporation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Fundriver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, Inc.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FuzeBox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Software Corp.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GivePulse</a:t>
            </a:r>
            <a:endParaRPr lang="en-US" sz="700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Governet</a:t>
            </a:r>
            <a:endParaRPr lang="en-US" sz="700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GradesFirst</a:t>
            </a:r>
            <a:endParaRPr lang="en-US" sz="700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Great Plains Network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Halogen Software Inc.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Hazelden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Betty Ford Foundation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Higher One, Inc.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HighWire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Press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Hitachi ID Systems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Houston Academy of Medicine - Texas Medical Center Library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IEEE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iLab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Solutions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Imodules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Software, Inc.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Innotas</a:t>
            </a:r>
            <a:endParaRPr lang="en-US" sz="700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Institute for Advanced Study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Instructure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, Inc.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Interfolio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, Inc.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JSTOR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Kaltura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Inc.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7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Kuali</a:t>
            </a:r>
            <a:r>
              <a:rPr lang="en-US" sz="7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700" dirty="0" smtClean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Foundation</a:t>
            </a:r>
          </a:p>
          <a:p>
            <a:pPr marL="0" indent="0">
              <a:buNone/>
            </a:pPr>
            <a:r>
              <a:rPr lang="en-US" sz="700" dirty="0" err="1"/>
              <a:t>LabArchives</a:t>
            </a:r>
            <a:endParaRPr lang="en-US" sz="700" dirty="0"/>
          </a:p>
          <a:p>
            <a:pPr marL="0" indent="0">
              <a:buNone/>
            </a:pPr>
            <a:r>
              <a:rPr lang="en-US" sz="700" dirty="0"/>
              <a:t>LCMS Plus Inc</a:t>
            </a:r>
            <a:r>
              <a:rPr lang="en-US" sz="700" dirty="0" smtClean="0"/>
              <a:t>.</a:t>
            </a:r>
          </a:p>
          <a:p>
            <a:pPr marL="0" indent="0">
              <a:buNone/>
            </a:pPr>
            <a:r>
              <a:rPr lang="en-US" sz="700" dirty="0" err="1"/>
              <a:t>Leepfrog</a:t>
            </a:r>
            <a:r>
              <a:rPr lang="en-US" sz="700" dirty="0"/>
              <a:t> Technologies, Inc.</a:t>
            </a:r>
          </a:p>
          <a:p>
            <a:pPr marL="0" indent="0">
              <a:buNone/>
            </a:pPr>
            <a:r>
              <a:rPr lang="en-US" sz="700" dirty="0"/>
              <a:t>Library of Congress</a:t>
            </a:r>
          </a:p>
          <a:p>
            <a:pPr marL="0" indent="0">
              <a:buNone/>
            </a:pPr>
            <a:endParaRPr lang="en-US" sz="700" dirty="0"/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None/>
            </a:pPr>
            <a:endParaRPr lang="en-US" sz="700" dirty="0">
              <a:solidFill>
                <a:srgbClr val="40404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4572000" y="762000"/>
            <a:ext cx="40386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" dirty="0" smtClean="0"/>
              <a:t>Logistical Athletic Solutions</a:t>
            </a:r>
          </a:p>
          <a:p>
            <a:pPr marL="0" indent="0">
              <a:buNone/>
            </a:pPr>
            <a:r>
              <a:rPr lang="en-US" sz="700" dirty="0" err="1" smtClean="0"/>
              <a:t>Longsight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Lucid Software</a:t>
            </a:r>
          </a:p>
          <a:p>
            <a:pPr marL="0" indent="0">
              <a:buNone/>
            </a:pPr>
            <a:r>
              <a:rPr lang="en-US" sz="700" dirty="0" smtClean="0"/>
              <a:t>lynda.com</a:t>
            </a:r>
          </a:p>
          <a:p>
            <a:pPr marL="0" indent="0">
              <a:buNone/>
            </a:pPr>
            <a:r>
              <a:rPr lang="en-US" sz="700" dirty="0" smtClean="0"/>
              <a:t>Mass. Green High Performance Computing </a:t>
            </a:r>
            <a:r>
              <a:rPr lang="en-US" sz="700" dirty="0" err="1" smtClean="0"/>
              <a:t>Ctr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Maxient</a:t>
            </a:r>
            <a:r>
              <a:rPr lang="en-US" sz="700" dirty="0" smtClean="0"/>
              <a:t> LLC</a:t>
            </a:r>
          </a:p>
          <a:p>
            <a:pPr marL="0" indent="0">
              <a:buNone/>
            </a:pPr>
            <a:r>
              <a:rPr lang="en-US" sz="700" dirty="0" smtClean="0"/>
              <a:t>MCNC</a:t>
            </a:r>
          </a:p>
          <a:p>
            <a:pPr marL="0" indent="0">
              <a:buNone/>
            </a:pPr>
            <a:r>
              <a:rPr lang="en-US" sz="700" dirty="0" err="1" smtClean="0"/>
              <a:t>MedHub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MediaCore</a:t>
            </a:r>
            <a:r>
              <a:rPr lang="en-US" sz="700" dirty="0" smtClean="0"/>
              <a:t> Technologies Inc.</a:t>
            </a:r>
          </a:p>
          <a:p>
            <a:pPr marL="0" indent="0">
              <a:buNone/>
            </a:pPr>
            <a:r>
              <a:rPr lang="en-US" sz="700" dirty="0" smtClean="0"/>
              <a:t>Merit Network, Inc.</a:t>
            </a:r>
          </a:p>
          <a:p>
            <a:pPr marL="0" indent="0">
              <a:buNone/>
            </a:pPr>
            <a:r>
              <a:rPr lang="en-US" sz="700" dirty="0" smtClean="0"/>
              <a:t>Microsoft</a:t>
            </a:r>
          </a:p>
          <a:p>
            <a:pPr marL="0" indent="0">
              <a:buNone/>
            </a:pPr>
            <a:r>
              <a:rPr lang="en-US" sz="700" dirty="0" err="1" smtClean="0"/>
              <a:t>Modo</a:t>
            </a:r>
            <a:r>
              <a:rPr lang="en-US" sz="700" dirty="0" smtClean="0"/>
              <a:t> Labs Inc.</a:t>
            </a:r>
          </a:p>
          <a:p>
            <a:pPr marL="0" indent="0">
              <a:buNone/>
            </a:pPr>
            <a:r>
              <a:rPr lang="en-US" sz="700" dirty="0" err="1" smtClean="0"/>
              <a:t>Moodlerooms</a:t>
            </a:r>
            <a:r>
              <a:rPr lang="en-US" sz="700" dirty="0" smtClean="0"/>
              <a:t>, Inc.</a:t>
            </a:r>
          </a:p>
          <a:p>
            <a:pPr marL="0" indent="0">
              <a:buNone/>
            </a:pPr>
            <a:r>
              <a:rPr lang="en-US" sz="700" dirty="0" err="1" smtClean="0"/>
              <a:t>Moofwd</a:t>
            </a:r>
            <a:r>
              <a:rPr lang="en-US" sz="700" dirty="0" smtClean="0"/>
              <a:t> </a:t>
            </a:r>
            <a:r>
              <a:rPr lang="en-US" sz="700" dirty="0" err="1" smtClean="0"/>
              <a:t>Inc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Moxie Software</a:t>
            </a:r>
          </a:p>
          <a:p>
            <a:pPr marL="0" indent="0">
              <a:buNone/>
            </a:pPr>
            <a:r>
              <a:rPr lang="en-US" sz="700" dirty="0" err="1" smtClean="0"/>
              <a:t>Mozy</a:t>
            </a:r>
            <a:r>
              <a:rPr lang="en-US" sz="700" dirty="0" smtClean="0"/>
              <a:t>, Inc.</a:t>
            </a:r>
          </a:p>
          <a:p>
            <a:pPr marL="0" indent="0">
              <a:buNone/>
            </a:pPr>
            <a:r>
              <a:rPr lang="en-US" sz="700" dirty="0" smtClean="0"/>
              <a:t>MyEvaluations.com Inc.</a:t>
            </a:r>
          </a:p>
          <a:p>
            <a:pPr marL="0" indent="0">
              <a:buNone/>
            </a:pPr>
            <a:r>
              <a:rPr lang="en-US" sz="700" dirty="0" err="1" smtClean="0"/>
              <a:t>Myunidays</a:t>
            </a:r>
            <a:r>
              <a:rPr lang="en-US" sz="700" dirty="0" smtClean="0"/>
              <a:t> Limited</a:t>
            </a:r>
          </a:p>
          <a:p>
            <a:pPr marL="0" indent="0">
              <a:buNone/>
            </a:pPr>
            <a:r>
              <a:rPr lang="en-US" sz="700" dirty="0" smtClean="0"/>
              <a:t>National Student Clearinghouse</a:t>
            </a:r>
          </a:p>
          <a:p>
            <a:pPr marL="0" indent="0">
              <a:buNone/>
            </a:pPr>
            <a:r>
              <a:rPr lang="en-US" sz="700" dirty="0" smtClean="0"/>
              <a:t>NBC Learn</a:t>
            </a:r>
          </a:p>
          <a:p>
            <a:pPr marL="0" indent="0">
              <a:buNone/>
            </a:pPr>
            <a:r>
              <a:rPr lang="en-US" sz="700" dirty="0" smtClean="0"/>
              <a:t>NC Live</a:t>
            </a:r>
          </a:p>
          <a:p>
            <a:pPr marL="0" indent="0">
              <a:buNone/>
            </a:pPr>
            <a:r>
              <a:rPr lang="en-US" sz="700" dirty="0" err="1" smtClean="0"/>
              <a:t>Nolij</a:t>
            </a:r>
            <a:r>
              <a:rPr lang="en-US" sz="700" dirty="0" smtClean="0"/>
              <a:t> Corporation</a:t>
            </a:r>
          </a:p>
          <a:p>
            <a:pPr marL="0" indent="0">
              <a:buNone/>
            </a:pPr>
            <a:r>
              <a:rPr lang="en-US" sz="700" dirty="0" err="1" smtClean="0"/>
              <a:t>NuPark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OCLC</a:t>
            </a:r>
          </a:p>
          <a:p>
            <a:pPr marL="0" indent="0">
              <a:buNone/>
            </a:pPr>
            <a:r>
              <a:rPr lang="en-US" sz="700" dirty="0" smtClean="0"/>
              <a:t>Ohio Technology Consortium (OH-TECH)</a:t>
            </a:r>
          </a:p>
          <a:p>
            <a:pPr marL="0" indent="0">
              <a:buNone/>
            </a:pPr>
            <a:r>
              <a:rPr lang="en-US" sz="700" dirty="0" err="1" smtClean="0"/>
              <a:t>OhioLink</a:t>
            </a:r>
            <a:r>
              <a:rPr lang="en-US" sz="700" dirty="0" smtClean="0"/>
              <a:t> - The Ohio Library &amp; Information Network</a:t>
            </a:r>
          </a:p>
          <a:p>
            <a:pPr marL="0" indent="0">
              <a:buNone/>
            </a:pPr>
            <a:r>
              <a:rPr lang="en-US" sz="700" dirty="0" err="1" smtClean="0"/>
              <a:t>OmniUpdate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OrgSync</a:t>
            </a:r>
            <a:r>
              <a:rPr lang="en-US" sz="700" dirty="0" smtClean="0"/>
              <a:t>. Inc.</a:t>
            </a:r>
          </a:p>
          <a:p>
            <a:pPr marL="0" indent="0">
              <a:buNone/>
            </a:pPr>
            <a:r>
              <a:rPr lang="en-US" sz="700" dirty="0" smtClean="0"/>
              <a:t>Outside The Classroom</a:t>
            </a:r>
          </a:p>
          <a:p>
            <a:pPr marL="0" indent="0">
              <a:buNone/>
            </a:pPr>
            <a:r>
              <a:rPr lang="en-US" sz="700" dirty="0" smtClean="0"/>
              <a:t>Parchment Inc.</a:t>
            </a:r>
          </a:p>
          <a:p>
            <a:pPr marL="0" indent="0">
              <a:buNone/>
            </a:pPr>
            <a:r>
              <a:rPr lang="en-US" sz="700" dirty="0" err="1" smtClean="0"/>
              <a:t>Pathbrite</a:t>
            </a:r>
            <a:r>
              <a:rPr lang="en-US" sz="700" dirty="0" smtClean="0"/>
              <a:t>, </a:t>
            </a:r>
            <a:r>
              <a:rPr lang="en-US" sz="700" dirty="0" err="1" smtClean="0"/>
              <a:t>Inc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PeopleAdmin</a:t>
            </a:r>
            <a:r>
              <a:rPr lang="en-US" sz="700" dirty="0" smtClean="0"/>
              <a:t>, Inc.</a:t>
            </a:r>
          </a:p>
          <a:p>
            <a:pPr marL="0" indent="0">
              <a:buNone/>
            </a:pPr>
            <a:r>
              <a:rPr lang="en-US" sz="700" dirty="0" smtClean="0"/>
              <a:t>Ping Identity Corporation</a:t>
            </a:r>
          </a:p>
          <a:p>
            <a:pPr marL="0" indent="0">
              <a:buNone/>
            </a:pPr>
            <a:r>
              <a:rPr lang="en-US" sz="700" dirty="0" err="1" smtClean="0"/>
              <a:t>Portfolium</a:t>
            </a:r>
            <a:r>
              <a:rPr lang="en-US" sz="700" dirty="0" smtClean="0"/>
              <a:t>, Inc.</a:t>
            </a:r>
          </a:p>
          <a:p>
            <a:pPr marL="0" indent="0">
              <a:buNone/>
            </a:pPr>
            <a:r>
              <a:rPr lang="en-US" sz="700" dirty="0" smtClean="0"/>
              <a:t>ProQuest LLC</a:t>
            </a:r>
          </a:p>
          <a:p>
            <a:pPr marL="0" indent="0">
              <a:buNone/>
            </a:pPr>
            <a:r>
              <a:rPr lang="en-US" sz="700" dirty="0" smtClean="0"/>
              <a:t>Publishing Technology</a:t>
            </a:r>
          </a:p>
          <a:p>
            <a:pPr marL="0" indent="0">
              <a:buNone/>
            </a:pPr>
            <a:r>
              <a:rPr lang="en-US" sz="700" dirty="0" err="1" smtClean="0"/>
              <a:t>Qualtrics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Rave Mobile Safety</a:t>
            </a:r>
          </a:p>
          <a:p>
            <a:pPr marL="0" indent="0">
              <a:buNone/>
            </a:pPr>
            <a:r>
              <a:rPr lang="en-US" sz="700" dirty="0" err="1" smtClean="0"/>
              <a:t>Reeher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RefWorks</a:t>
            </a:r>
            <a:r>
              <a:rPr lang="en-US" sz="700" dirty="0" smtClean="0"/>
              <a:t>, LLC</a:t>
            </a:r>
          </a:p>
          <a:p>
            <a:pPr marL="0" indent="0">
              <a:buNone/>
            </a:pPr>
            <a:r>
              <a:rPr lang="en-US" sz="700" dirty="0" smtClean="0"/>
              <a:t>Research Foundation for the SUNY </a:t>
            </a:r>
          </a:p>
          <a:p>
            <a:pPr marL="0" indent="0">
              <a:buNone/>
            </a:pPr>
            <a:r>
              <a:rPr lang="en-US" sz="700" dirty="0" err="1" smtClean="0"/>
              <a:t>RightAnswers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Rockingham County Schools</a:t>
            </a:r>
          </a:p>
          <a:p>
            <a:pPr marL="0" indent="0">
              <a:buNone/>
            </a:pPr>
            <a:r>
              <a:rPr lang="en-US" sz="700" dirty="0" smtClean="0"/>
              <a:t>Royal Society of Chemistry</a:t>
            </a:r>
          </a:p>
          <a:p>
            <a:pPr marL="0" indent="0">
              <a:buNone/>
            </a:pPr>
            <a:r>
              <a:rPr lang="en-US" sz="700" dirty="0" err="1" smtClean="0"/>
              <a:t>Rsam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/>
              <a:t>SAE </a:t>
            </a:r>
            <a:r>
              <a:rPr lang="en-US" sz="700" dirty="0" smtClean="0"/>
              <a:t>International</a:t>
            </a:r>
          </a:p>
          <a:p>
            <a:pPr marL="0" indent="0">
              <a:buNone/>
            </a:pPr>
            <a:r>
              <a:rPr lang="en-US" sz="700" dirty="0"/>
              <a:t>Safari Books Online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endParaRPr lang="en-US" sz="700" dirty="0"/>
          </a:p>
        </p:txBody>
      </p:sp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6629400" y="762000"/>
            <a:ext cx="4038600" cy="5195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" dirty="0" smtClean="0"/>
              <a:t>Sallie Mae Campus Solutions</a:t>
            </a:r>
          </a:p>
          <a:p>
            <a:pPr marL="0" indent="0">
              <a:buNone/>
            </a:pPr>
            <a:r>
              <a:rPr lang="en-US" sz="700" dirty="0" smtClean="0"/>
              <a:t>SANS Institute</a:t>
            </a:r>
          </a:p>
          <a:p>
            <a:pPr marL="0" indent="0">
              <a:buNone/>
            </a:pPr>
            <a:r>
              <a:rPr lang="en-US" sz="700" dirty="0" err="1" smtClean="0"/>
              <a:t>SciQuest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SCLogic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Seelio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Serials Solutions</a:t>
            </a:r>
          </a:p>
          <a:p>
            <a:pPr marL="0" indent="0">
              <a:buNone/>
            </a:pPr>
            <a:r>
              <a:rPr lang="en-US" sz="700" dirty="0" err="1" smtClean="0"/>
              <a:t>ServiceNow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SHI International Corp.</a:t>
            </a:r>
          </a:p>
          <a:p>
            <a:pPr marL="0" indent="0">
              <a:buNone/>
            </a:pPr>
            <a:r>
              <a:rPr lang="en-US" sz="700" dirty="0" err="1" smtClean="0"/>
              <a:t>Skillsoft</a:t>
            </a:r>
            <a:r>
              <a:rPr lang="en-US" sz="700" dirty="0" smtClean="0"/>
              <a:t> Corporation</a:t>
            </a:r>
          </a:p>
          <a:p>
            <a:pPr marL="0" indent="0">
              <a:buNone/>
            </a:pPr>
            <a:r>
              <a:rPr lang="en-US" sz="700" dirty="0" err="1" smtClean="0"/>
              <a:t>Springshare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SSB Bart Group</a:t>
            </a:r>
          </a:p>
          <a:p>
            <a:pPr marL="0" indent="0">
              <a:buNone/>
            </a:pPr>
            <a:r>
              <a:rPr lang="en-US" sz="700" dirty="0" err="1" smtClean="0"/>
              <a:t>Stoodify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Stryder</a:t>
            </a:r>
            <a:r>
              <a:rPr lang="en-US" sz="700" dirty="0" smtClean="0"/>
              <a:t> Corp</a:t>
            </a:r>
          </a:p>
          <a:p>
            <a:pPr marL="0" indent="0">
              <a:buNone/>
            </a:pPr>
            <a:r>
              <a:rPr lang="en-US" sz="700" dirty="0" smtClean="0"/>
              <a:t>Student Success</a:t>
            </a:r>
          </a:p>
          <a:p>
            <a:pPr marL="0" indent="0">
              <a:buNone/>
            </a:pPr>
            <a:r>
              <a:rPr lang="en-US" sz="700" dirty="0" err="1" smtClean="0"/>
              <a:t>SumTotal</a:t>
            </a:r>
            <a:r>
              <a:rPr lang="en-US" sz="700" dirty="0" smtClean="0"/>
              <a:t> Systems Inc.</a:t>
            </a:r>
          </a:p>
          <a:p>
            <a:pPr marL="0" indent="0">
              <a:buNone/>
            </a:pPr>
            <a:r>
              <a:rPr lang="en-US" sz="700" dirty="0" err="1" smtClean="0"/>
              <a:t>Symplicity</a:t>
            </a:r>
            <a:r>
              <a:rPr lang="en-US" sz="700" dirty="0" smtClean="0"/>
              <a:t> Corporation</a:t>
            </a:r>
          </a:p>
          <a:p>
            <a:pPr marL="0" indent="0">
              <a:buNone/>
            </a:pPr>
            <a:r>
              <a:rPr lang="en-US" sz="700" dirty="0" err="1" smtClean="0"/>
              <a:t>TeamDynamix</a:t>
            </a:r>
            <a:r>
              <a:rPr lang="en-US" sz="700" dirty="0" smtClean="0"/>
              <a:t> Solutions, LLC</a:t>
            </a:r>
          </a:p>
          <a:p>
            <a:pPr marL="0" indent="0">
              <a:buNone/>
            </a:pPr>
            <a:r>
              <a:rPr lang="en-US" sz="700" dirty="0" smtClean="0"/>
              <a:t>TERENA</a:t>
            </a:r>
          </a:p>
          <a:p>
            <a:pPr marL="0" indent="0">
              <a:buNone/>
            </a:pPr>
            <a:r>
              <a:rPr lang="en-US" sz="700" dirty="0" smtClean="0"/>
              <a:t>Terra </a:t>
            </a:r>
            <a:r>
              <a:rPr lang="en-US" sz="700" dirty="0" err="1" smtClean="0"/>
              <a:t>Dotta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The Beans Group</a:t>
            </a:r>
          </a:p>
          <a:p>
            <a:pPr marL="0" indent="0">
              <a:buNone/>
            </a:pPr>
            <a:r>
              <a:rPr lang="en-US" sz="700" dirty="0" smtClean="0"/>
              <a:t>The CBORD Group</a:t>
            </a:r>
          </a:p>
          <a:p>
            <a:pPr marL="0" indent="0">
              <a:buNone/>
            </a:pPr>
            <a:r>
              <a:rPr lang="en-US" sz="700" dirty="0" smtClean="0"/>
              <a:t>The Centre Daily Times</a:t>
            </a:r>
          </a:p>
          <a:p>
            <a:pPr marL="0" indent="0">
              <a:buNone/>
            </a:pPr>
            <a:r>
              <a:rPr lang="en-US" sz="700" dirty="0" smtClean="0"/>
              <a:t>The Solution Design Group, Inc.</a:t>
            </a:r>
          </a:p>
          <a:p>
            <a:pPr marL="0" indent="0">
              <a:buNone/>
            </a:pPr>
            <a:r>
              <a:rPr lang="en-US" sz="700" dirty="0" smtClean="0"/>
              <a:t>Thomson Reuters</a:t>
            </a:r>
          </a:p>
          <a:p>
            <a:pPr marL="0" indent="0">
              <a:buNone/>
            </a:pPr>
            <a:r>
              <a:rPr lang="en-US" sz="700" dirty="0" err="1" smtClean="0"/>
              <a:t>Tivli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Toopher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Top Hat Monocle</a:t>
            </a:r>
          </a:p>
          <a:p>
            <a:pPr marL="0" indent="0">
              <a:buNone/>
            </a:pPr>
            <a:r>
              <a:rPr lang="en-US" sz="700" dirty="0" smtClean="0"/>
              <a:t>Travel Solutions, Inc.</a:t>
            </a:r>
          </a:p>
          <a:p>
            <a:pPr marL="0" indent="0">
              <a:buNone/>
            </a:pPr>
            <a:r>
              <a:rPr lang="en-US" sz="700" dirty="0" err="1" smtClean="0"/>
              <a:t>Trondent</a:t>
            </a:r>
            <a:r>
              <a:rPr lang="en-US" sz="700" dirty="0" smtClean="0"/>
              <a:t> Development Corp.</a:t>
            </a:r>
          </a:p>
          <a:p>
            <a:pPr marL="0" indent="0">
              <a:buNone/>
            </a:pPr>
            <a:r>
              <a:rPr lang="en-US" sz="700" dirty="0" err="1" smtClean="0"/>
              <a:t>Trumba</a:t>
            </a:r>
            <a:r>
              <a:rPr lang="en-US" sz="700" dirty="0" smtClean="0"/>
              <a:t> Corporation</a:t>
            </a:r>
          </a:p>
          <a:p>
            <a:pPr marL="0" indent="0">
              <a:buNone/>
            </a:pPr>
            <a:r>
              <a:rPr lang="en-US" sz="700" dirty="0" err="1" smtClean="0"/>
              <a:t>Turnitin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err="1" smtClean="0"/>
              <a:t>Ubiquia</a:t>
            </a:r>
            <a:r>
              <a:rPr lang="en-US" sz="700" dirty="0" smtClean="0"/>
              <a:t> Inc.</a:t>
            </a:r>
          </a:p>
          <a:p>
            <a:pPr marL="0" indent="0">
              <a:buNone/>
            </a:pPr>
            <a:r>
              <a:rPr lang="en-US" sz="700" dirty="0" smtClean="0"/>
              <a:t>UHC</a:t>
            </a:r>
          </a:p>
          <a:p>
            <a:pPr marL="0" indent="0">
              <a:buNone/>
            </a:pPr>
            <a:r>
              <a:rPr lang="en-US" sz="700" dirty="0" err="1" smtClean="0"/>
              <a:t>Unicon</a:t>
            </a:r>
            <a:r>
              <a:rPr lang="en-US" sz="700" dirty="0" smtClean="0"/>
              <a:t>, Inc.</a:t>
            </a:r>
          </a:p>
          <a:p>
            <a:pPr marL="0" indent="0">
              <a:buNone/>
            </a:pPr>
            <a:r>
              <a:rPr lang="en-US" sz="700" dirty="0" smtClean="0"/>
              <a:t>United Public Safety</a:t>
            </a:r>
          </a:p>
          <a:p>
            <a:pPr marL="0" indent="0">
              <a:buNone/>
            </a:pPr>
            <a:r>
              <a:rPr lang="en-US" sz="700" dirty="0" smtClean="0"/>
              <a:t>University of Arkansas, Cooperative Extension Service</a:t>
            </a:r>
          </a:p>
          <a:p>
            <a:pPr marL="0" indent="0">
              <a:buNone/>
            </a:pPr>
            <a:r>
              <a:rPr lang="en-US" sz="700" dirty="0" smtClean="0"/>
              <a:t>University of Texas Health Science Center At Tyler</a:t>
            </a:r>
          </a:p>
          <a:p>
            <a:pPr marL="0" indent="0">
              <a:buNone/>
            </a:pPr>
            <a:r>
              <a:rPr lang="en-US" sz="700" dirty="0" err="1" smtClean="0"/>
              <a:t>UniversityTickets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UPIC Solutions</a:t>
            </a:r>
          </a:p>
          <a:p>
            <a:pPr marL="0" indent="0">
              <a:buNone/>
            </a:pPr>
            <a:r>
              <a:rPr lang="en-US" sz="700" dirty="0" smtClean="0"/>
              <a:t>Upswing International, Inc.</a:t>
            </a:r>
          </a:p>
          <a:p>
            <a:pPr marL="0" indent="0">
              <a:buNone/>
            </a:pPr>
            <a:r>
              <a:rPr lang="en-US" sz="700" dirty="0" err="1" smtClean="0"/>
              <a:t>VoiceThread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Washington Research Library Consortium</a:t>
            </a:r>
          </a:p>
          <a:p>
            <a:pPr marL="0" indent="0">
              <a:buNone/>
            </a:pPr>
            <a:r>
              <a:rPr lang="en-US" sz="700" dirty="0" err="1" smtClean="0"/>
              <a:t>WebAssign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WEPA, Inc.</a:t>
            </a:r>
          </a:p>
          <a:p>
            <a:pPr marL="0" indent="0">
              <a:buNone/>
            </a:pPr>
            <a:r>
              <a:rPr lang="en-US" sz="700" dirty="0" err="1" smtClean="0"/>
              <a:t>Woofound</a:t>
            </a:r>
            <a:endParaRPr lang="en-US" sz="700" dirty="0" smtClean="0"/>
          </a:p>
          <a:p>
            <a:pPr marL="0" indent="0">
              <a:buNone/>
            </a:pPr>
            <a:r>
              <a:rPr lang="en-US" sz="700" dirty="0" smtClean="0"/>
              <a:t>Yammer</a:t>
            </a:r>
          </a:p>
          <a:p>
            <a:pPr marL="0" indent="0">
              <a:buNone/>
            </a:pPr>
            <a:r>
              <a:rPr lang="en-US" sz="700" dirty="0" err="1" smtClean="0"/>
              <a:t>Zimride</a:t>
            </a:r>
            <a:r>
              <a:rPr lang="en-US" sz="700" dirty="0" smtClean="0"/>
              <a:t>, Inc.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9685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Implementation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Identity Provider Strategies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29971"/>
              </p:ext>
            </p:extLst>
          </p:nvPr>
        </p:nvGraphicFramePr>
        <p:xfrm>
          <a:off x="685800" y="1600200"/>
          <a:ext cx="7391400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426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IdP 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Shibboleth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Mainstream SAML implementation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source via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Shibboleth Consortium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Microsoft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ADFS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(Active Directory Federation Services)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Natural approach for Windows shops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Proprietary as part of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Active Directory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SimpleSAMLphp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Lightweight PHP-based IdP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source via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Uninett (NO)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Outsourced Shibboleth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3rd party hosted Shibboleth IdP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Fischer Identity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Ignite Federation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Outsourced other vendor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3rd party hosted non-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SAML IdP 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Cirrus Bridge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Social-to-SAML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Gateway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Hub-and-spoke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organizations sharing a trusted IdP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WAYF (DK),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SURFnet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(NL), FEIDE (NO)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Identity-as-a-Service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Outsource all or nearly all of IDMS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Stormpath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Okta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Google, Fischer Suite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121920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InCommon Alternate IdP Working Group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spaces.internet2.edu/display/altidp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19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Ohio Landscape</a:t>
            </a:r>
          </a:p>
          <a:p>
            <a:pPr marL="0" indent="0" algn="ctr">
              <a:buNone/>
            </a:pPr>
            <a:r>
              <a:rPr lang="en-US" dirty="0" smtClean="0"/>
              <a:t>(handout)</a:t>
            </a:r>
          </a:p>
        </p:txBody>
      </p:sp>
    </p:spTree>
    <p:extLst>
      <p:ext uri="{BB962C8B-B14F-4D97-AF65-F5344CB8AC3E}">
        <p14:creationId xmlns:p14="http://schemas.microsoft.com/office/powerpoint/2010/main" val="18170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Solution Requirements Discussion</a:t>
            </a:r>
          </a:p>
        </p:txBody>
      </p:sp>
    </p:spTree>
    <p:extLst>
      <p:ext uri="{BB962C8B-B14F-4D97-AF65-F5344CB8AC3E}">
        <p14:creationId xmlns:p14="http://schemas.microsoft.com/office/powerpoint/2010/main" val="352541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Welcome &amp; 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32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670399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oar.net/sites/oar.net/themes/oar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8587"/>
            <a:ext cx="2119312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1440"/>
            <a:ext cx="8229600" cy="45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	</a:t>
            </a:r>
            <a:r>
              <a:rPr lang="en-US" sz="2400" dirty="0" smtClean="0"/>
              <a:t>“Federation Package”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Federated Services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OhioLINK library system access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Eduroam roaming wireless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State Board of Regents Services</a:t>
            </a:r>
          </a:p>
          <a:p>
            <a:pPr lvl="2"/>
            <a:r>
              <a:rPr lang="en-US" dirty="0" smtClean="0"/>
              <a:t>Higher education student database</a:t>
            </a:r>
          </a:p>
          <a:p>
            <a:pPr lvl="2"/>
            <a:r>
              <a:rPr lang="en-US" dirty="0" smtClean="0"/>
              <a:t>Supercomputing access</a:t>
            </a:r>
          </a:p>
          <a:p>
            <a:pPr lvl="2"/>
            <a:r>
              <a:rPr lang="en-US" dirty="0" smtClean="0"/>
              <a:t>OARnet Customer Portal access</a:t>
            </a:r>
          </a:p>
          <a:p>
            <a:r>
              <a:rPr lang="en-US" dirty="0" smtClean="0"/>
              <a:t>OH-Tech Federation Package</a:t>
            </a:r>
          </a:p>
          <a:p>
            <a:pPr lvl="1"/>
            <a:r>
              <a:rPr lang="en-US" dirty="0" smtClean="0"/>
              <a:t>SAML server in a box? (</a:t>
            </a:r>
            <a:r>
              <a:rPr lang="en-US" dirty="0" err="1" smtClean="0"/>
              <a:t>Shib</a:t>
            </a:r>
            <a:r>
              <a:rPr lang="en-US" dirty="0" smtClean="0"/>
              <a:t>/ADFS/Fischer…?)</a:t>
            </a:r>
          </a:p>
          <a:p>
            <a:pPr lvl="1"/>
            <a:r>
              <a:rPr lang="en-US" dirty="0" smtClean="0"/>
              <a:t>Technical assistance/training (</a:t>
            </a:r>
            <a:r>
              <a:rPr lang="en-US" dirty="0" err="1" smtClean="0"/>
              <a:t>Shibfest</a:t>
            </a:r>
            <a:r>
              <a:rPr lang="en-US" dirty="0" smtClean="0"/>
              <a:t> II?)</a:t>
            </a:r>
          </a:p>
          <a:p>
            <a:pPr lvl="1"/>
            <a:r>
              <a:rPr lang="en-US" dirty="0" smtClean="0"/>
              <a:t>Funding? Time? Personnel?</a:t>
            </a:r>
          </a:p>
          <a:p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Ohio “Category” a la R&amp;S</a:t>
            </a:r>
          </a:p>
          <a:p>
            <a:endParaRPr lang="en-US" dirty="0"/>
          </a:p>
        </p:txBody>
      </p:sp>
      <p:pic>
        <p:nvPicPr>
          <p:cNvPr id="4" name="Picture 2" descr="D:\Users\mbeadles.SI\Pictures\IAM Ohio  logo graphics\iamoh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" y="13447"/>
            <a:ext cx="604642" cy="51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Federated Identity &amp; Authentication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22, 2014</a:t>
            </a:r>
            <a:endParaRPr lang="en-US" dirty="0"/>
          </a:p>
        </p:txBody>
      </p:sp>
      <p:pic>
        <p:nvPicPr>
          <p:cNvPr id="1026" name="Picture 2" descr="https://oar.net/sites/oar.net/files/images/OARnet_OH-TE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2743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ohiolink.edu/sites/ohiolink.edu/files/imce/OhioLINK_OH-T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29149"/>
            <a:ext cx="27432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85800"/>
            <a:ext cx="1079993" cy="91475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52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80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Purpose &amp;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6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Displace legacy </a:t>
            </a:r>
            <a:r>
              <a:rPr lang="en-US" dirty="0"/>
              <a:t>access and authentication methods </a:t>
            </a:r>
            <a:r>
              <a:rPr lang="en-US" dirty="0" smtClean="0"/>
              <a:t>which have </a:t>
            </a:r>
            <a:r>
              <a:rPr lang="en-US" dirty="0"/>
              <a:t>become dangerously </a:t>
            </a:r>
            <a:r>
              <a:rPr lang="en-US" dirty="0" smtClean="0"/>
              <a:t>obsolete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Enable OhioLINK </a:t>
            </a:r>
            <a:r>
              <a:rPr lang="en-US" dirty="0"/>
              <a:t>members to adopt more secure, </a:t>
            </a:r>
            <a:r>
              <a:rPr lang="en-US" dirty="0" smtClean="0"/>
              <a:t>extensible authentication </a:t>
            </a:r>
            <a:r>
              <a:rPr lang="en-US" dirty="0"/>
              <a:t>framework with OH-TECH's </a:t>
            </a:r>
            <a:r>
              <a:rPr lang="en-US" dirty="0" smtClean="0"/>
              <a:t>assistance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Lay stepping stones to broader adoption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program, answer questions, recruit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9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IAM Ohio 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IAM Ohio: “A Network of Trust”</a:t>
            </a:r>
          </a:p>
          <a:p>
            <a:pPr lvl="1"/>
            <a:r>
              <a:rPr lang="en-US" smtClean="0"/>
              <a:t>Identity &amp; Access Management for Ohio Public-Serving Institutions</a:t>
            </a:r>
          </a:p>
          <a:p>
            <a:pPr lvl="1"/>
            <a:r>
              <a:rPr lang="en-US" smtClean="0"/>
              <a:t>Education and Collaboration</a:t>
            </a:r>
          </a:p>
          <a:p>
            <a:r>
              <a:rPr lang="en-US" smtClean="0"/>
              <a:t>Program Goals </a:t>
            </a:r>
          </a:p>
          <a:p>
            <a:pPr lvl="1"/>
            <a:r>
              <a:rPr lang="en-US" smtClean="0"/>
              <a:t>Integrating Research at State and Federal level</a:t>
            </a:r>
          </a:p>
          <a:p>
            <a:pPr lvl="1"/>
            <a:r>
              <a:rPr lang="en-US" smtClean="0"/>
              <a:t>Enabling Shared Services: OhioLINK, BOR, EduRoam</a:t>
            </a:r>
          </a:p>
          <a:p>
            <a:pPr lvl="1"/>
            <a:r>
              <a:rPr lang="en-US" smtClean="0"/>
              <a:t>Improving Provisioning for automation and efficiency</a:t>
            </a:r>
          </a:p>
          <a:p>
            <a:pPr lvl="1"/>
            <a:r>
              <a:rPr lang="en-US" smtClean="0"/>
              <a:t>Enhancing the Classroom and Online Teaching	</a:t>
            </a:r>
          </a:p>
          <a:p>
            <a:pPr lvl="0"/>
            <a:endParaRPr lang="en-US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07" y="228600"/>
            <a:ext cx="1079993" cy="914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46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IAM Ohio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Standard agreements/alignments with federation providers</a:t>
            </a:r>
          </a:p>
          <a:p>
            <a:pPr lvl="1"/>
            <a:r>
              <a:rPr lang="en-US" dirty="0" smtClean="0"/>
              <a:t>InCommon</a:t>
            </a:r>
          </a:p>
          <a:p>
            <a:pPr lvl="1"/>
            <a:r>
              <a:rPr lang="en-US" dirty="0" smtClean="0"/>
              <a:t>Eduroam</a:t>
            </a:r>
          </a:p>
          <a:p>
            <a:r>
              <a:rPr lang="en-US" dirty="0" smtClean="0"/>
              <a:t>Education &amp; Training</a:t>
            </a:r>
          </a:p>
          <a:p>
            <a:r>
              <a:rPr lang="en-US" dirty="0" smtClean="0"/>
              <a:t>Vendor management</a:t>
            </a:r>
          </a:p>
          <a:p>
            <a:pPr lvl="1"/>
            <a:r>
              <a:rPr lang="en-US" dirty="0" smtClean="0"/>
              <a:t>Vendor </a:t>
            </a:r>
            <a:r>
              <a:rPr lang="en-US" dirty="0"/>
              <a:t>identification, testing, pilots</a:t>
            </a:r>
          </a:p>
          <a:p>
            <a:pPr lvl="1"/>
            <a:r>
              <a:rPr lang="en-US" dirty="0"/>
              <a:t>Development of favorable vendor business terms</a:t>
            </a:r>
          </a:p>
          <a:p>
            <a:r>
              <a:rPr lang="en-US" dirty="0" smtClean="0"/>
              <a:t>Federation operations</a:t>
            </a:r>
          </a:p>
          <a:p>
            <a:pPr lvl="1"/>
            <a:r>
              <a:rPr lang="en-US" dirty="0" smtClean="0"/>
              <a:t>Definition </a:t>
            </a:r>
            <a:r>
              <a:rPr lang="en-US" dirty="0"/>
              <a:t>of regional policies and standards</a:t>
            </a:r>
          </a:p>
          <a:p>
            <a:pPr lvl="1"/>
            <a:r>
              <a:rPr lang="en-US" dirty="0" smtClean="0"/>
              <a:t>Establishment of IDM operations, appropriately scaled, supporting high levels of trust and assurance</a:t>
            </a:r>
          </a:p>
        </p:txBody>
      </p:sp>
    </p:spTree>
    <p:extLst>
      <p:ext uri="{BB962C8B-B14F-4D97-AF65-F5344CB8AC3E}">
        <p14:creationId xmlns:p14="http://schemas.microsoft.com/office/powerpoint/2010/main" val="121503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Problem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Identity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Today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4353529" y="3082304"/>
            <a:ext cx="1295400" cy="1295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Student ID</a:t>
            </a:r>
          </a:p>
        </p:txBody>
      </p:sp>
      <p:sp>
        <p:nvSpPr>
          <p:cNvPr id="10" name="Oval 9"/>
          <p:cNvSpPr/>
          <p:nvPr/>
        </p:nvSpPr>
        <p:spPr>
          <a:xfrm>
            <a:off x="7315200" y="1264935"/>
            <a:ext cx="1295400" cy="1295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username/ password</a:t>
            </a:r>
          </a:p>
        </p:txBody>
      </p:sp>
      <p:sp>
        <p:nvSpPr>
          <p:cNvPr id="12" name="Oval 11"/>
          <p:cNvSpPr/>
          <p:nvPr/>
        </p:nvSpPr>
        <p:spPr>
          <a:xfrm>
            <a:off x="6781800" y="293667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D3D41"/>
                </a:solidFill>
              </a:rPr>
              <a:t>Govern-</a:t>
            </a:r>
            <a:r>
              <a:rPr lang="en-US" sz="1400" dirty="0" err="1">
                <a:solidFill>
                  <a:srgbClr val="3D3D41"/>
                </a:solidFill>
              </a:rPr>
              <a:t>ment</a:t>
            </a:r>
            <a:r>
              <a:rPr lang="en-US" sz="1400" dirty="0">
                <a:solidFill>
                  <a:srgbClr val="3D3D41"/>
                </a:solidFill>
              </a:rPr>
              <a:t> issued ID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858000" y="4290324"/>
            <a:ext cx="1492780" cy="1295400"/>
            <a:chOff x="1828800" y="1447800"/>
            <a:chExt cx="1492780" cy="1295400"/>
          </a:xfrm>
        </p:grpSpPr>
        <p:sp>
          <p:nvSpPr>
            <p:cNvPr id="5" name="Oval 4"/>
            <p:cNvSpPr/>
            <p:nvPr/>
          </p:nvSpPr>
          <p:spPr>
            <a:xfrm>
              <a:off x="1927490" y="1447800"/>
              <a:ext cx="1295400" cy="1295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912635"/>
              <a:ext cx="1492780" cy="365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257283" y="1644411"/>
            <a:ext cx="1295400" cy="1295400"/>
            <a:chOff x="4000500" y="1429732"/>
            <a:chExt cx="1295400" cy="1295400"/>
          </a:xfrm>
        </p:grpSpPr>
        <p:sp>
          <p:nvSpPr>
            <p:cNvPr id="6" name="Oval 5"/>
            <p:cNvSpPr/>
            <p:nvPr/>
          </p:nvSpPr>
          <p:spPr>
            <a:xfrm>
              <a:off x="4000500" y="1429732"/>
              <a:ext cx="1295400" cy="1295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1F5F5"/>
                </a:clrFrom>
                <a:clrTo>
                  <a:srgbClr val="F1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746" y="1549444"/>
              <a:ext cx="1102909" cy="1055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760507" y="1786904"/>
            <a:ext cx="1357313" cy="1295400"/>
            <a:chOff x="5303043" y="2628900"/>
            <a:chExt cx="1357313" cy="1295400"/>
          </a:xfrm>
        </p:grpSpPr>
        <p:sp>
          <p:nvSpPr>
            <p:cNvPr id="7" name="Oval 6"/>
            <p:cNvSpPr/>
            <p:nvPr/>
          </p:nvSpPr>
          <p:spPr>
            <a:xfrm>
              <a:off x="5334000" y="2628900"/>
              <a:ext cx="1295400" cy="1295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043" y="3028704"/>
              <a:ext cx="1357313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352309" y="4307955"/>
            <a:ext cx="1295400" cy="1444105"/>
            <a:chOff x="2575190" y="2891746"/>
            <a:chExt cx="1295400" cy="1444105"/>
          </a:xfrm>
        </p:grpSpPr>
        <p:sp>
          <p:nvSpPr>
            <p:cNvPr id="11" name="Oval 10"/>
            <p:cNvSpPr/>
            <p:nvPr/>
          </p:nvSpPr>
          <p:spPr>
            <a:xfrm>
              <a:off x="2575190" y="2891746"/>
              <a:ext cx="1295400" cy="1295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1956">
              <a:off x="2716665" y="3110301"/>
              <a:ext cx="611703" cy="474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52000" y1="61000" x2="52000" y2="61000"/>
                          <a14:backgroundMark x1="61000" y1="33000" x2="61000" y2="33000"/>
                          <a14:backgroundMark x1="16000" y1="46000" x2="16000" y2="4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00178">
              <a:off x="2929195" y="3440501"/>
              <a:ext cx="895350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7FB"/>
              </a:clrFrom>
              <a:clrTo>
                <a:srgbClr val="FCF7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7" y="1625556"/>
            <a:ext cx="3639546" cy="397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5255" y="5257800"/>
            <a:ext cx="3639545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671C23"/>
                </a:solidFill>
                <a:latin typeface="Times New Roman" pitchFamily="18" charset="0"/>
                <a:cs typeface="Times New Roman" pitchFamily="18" charset="0"/>
              </a:rPr>
              <a:t>“On the Internet, nobody knows you’re a dog.”</a:t>
            </a:r>
            <a:endParaRPr lang="en-US" sz="1200" b="1" i="1" dirty="0">
              <a:solidFill>
                <a:srgbClr val="671C2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H-TECH_Template_6-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OH-TECH_Template_6-2013</Template>
  <TotalTime>871</TotalTime>
  <Words>1563</Words>
  <Application>Microsoft Office PowerPoint</Application>
  <PresentationFormat>On-screen Show (4:3)</PresentationFormat>
  <Paragraphs>623</Paragraphs>
  <Slides>32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OH-TECH_Template_6-2013</vt:lpstr>
      <vt:lpstr>Visio</vt:lpstr>
      <vt:lpstr>Federated Identity &amp; Authentication Workshop</vt:lpstr>
      <vt:lpstr>Today’s Agenda</vt:lpstr>
      <vt:lpstr>PowerPoint Presentation</vt:lpstr>
      <vt:lpstr>PowerPoint Presentation</vt:lpstr>
      <vt:lpstr>Purpose &amp; Goals</vt:lpstr>
      <vt:lpstr>IAM Ohio Program Overview</vt:lpstr>
      <vt:lpstr>IAM Ohio Program</vt:lpstr>
      <vt:lpstr>PowerPoint Presentation</vt:lpstr>
      <vt:lpstr>The Identity Crisis</vt:lpstr>
      <vt:lpstr>The Identity Crisis</vt:lpstr>
      <vt:lpstr>Ohio Federation Adoption 10/14</vt:lpstr>
      <vt:lpstr>Barriers to Federation</vt:lpstr>
      <vt:lpstr>PowerPoint Presentation</vt:lpstr>
      <vt:lpstr>Building Blocks of Federation</vt:lpstr>
      <vt:lpstr>PowerPoint Presentation</vt:lpstr>
      <vt:lpstr>How Trusted Identity Federation Works</vt:lpstr>
      <vt:lpstr>How Trusted Identity Federation Works with Proxy</vt:lpstr>
      <vt:lpstr>Trust is the foundation</vt:lpstr>
      <vt:lpstr>PowerPoint Presentation</vt:lpstr>
      <vt:lpstr>PowerPoint Presentation</vt:lpstr>
      <vt:lpstr>Elements of the System</vt:lpstr>
      <vt:lpstr>PowerPoint Presentation</vt:lpstr>
      <vt:lpstr>Elements of the System</vt:lpstr>
      <vt:lpstr>Current InCommon Sponsored Partners Reference: http://www.incommon.org/participants/  Updated: 10/2014</vt:lpstr>
      <vt:lpstr>PowerPoint Presentation</vt:lpstr>
      <vt:lpstr>Alternative Identity Provider Strategies</vt:lpstr>
      <vt:lpstr>PowerPoint Presentation</vt:lpstr>
      <vt:lpstr>PowerPoint Presentation</vt:lpstr>
      <vt:lpstr>PowerPoint Presentation</vt:lpstr>
      <vt:lpstr>PowerPoint Presentation</vt:lpstr>
      <vt:lpstr> “Federation Package”</vt:lpstr>
      <vt:lpstr>Federated Identity &amp; Authentication Workshop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Beadles</dc:creator>
  <cp:lastModifiedBy>Mark Beadles</cp:lastModifiedBy>
  <cp:revision>51</cp:revision>
  <cp:lastPrinted>2014-10-22T15:22:41Z</cp:lastPrinted>
  <dcterms:created xsi:type="dcterms:W3CDTF">2014-10-14T15:19:07Z</dcterms:created>
  <dcterms:modified xsi:type="dcterms:W3CDTF">2014-10-23T16:03:00Z</dcterms:modified>
</cp:coreProperties>
</file>